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5" r:id="rId7"/>
    <p:sldId id="274" r:id="rId8"/>
    <p:sldId id="262" r:id="rId9"/>
    <p:sldId id="273" r:id="rId10"/>
    <p:sldId id="263" r:id="rId11"/>
    <p:sldId id="264" r:id="rId12"/>
    <p:sldId id="266" r:id="rId13"/>
    <p:sldId id="267" r:id="rId14"/>
    <p:sldId id="268" r:id="rId15"/>
    <p:sldId id="269" r:id="rId16"/>
    <p:sldId id="270" r:id="rId17"/>
    <p:sldId id="271" r:id="rId18"/>
    <p:sldId id="275"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37" autoAdjust="0"/>
  </p:normalViewPr>
  <p:slideViewPr>
    <p:cSldViewPr snapToGrid="0" snapToObjects="1">
      <p:cViewPr varScale="1">
        <p:scale>
          <a:sx n="102" d="100"/>
          <a:sy n="102" d="100"/>
        </p:scale>
        <p:origin x="-183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8/20/15</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8/20/15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8/20/15</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8/20/15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8/20/15</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slide" Target="slide11.xml"/><Relationship Id="rId5"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hyperlink" Target="file://localhost/Users/DukesWorkLaptop/Documents/ASHFORD/ReferralForm.doc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a/ashfordct.org/forms/d/1OmvlSm0S5iXQed9WZGTtOwajoH5dF11_z3i3OYpsIOQ/edit" TargetMode="External"/><Relationship Id="rId4" Type="http://schemas.openxmlformats.org/officeDocument/2006/relationships/slide" Target="slide2.xml"/><Relationship Id="rId5"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hyperlink" Target="http://www.livesinthebalance.org/walking-tour-educato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slide" Target="slide2.xml"/><Relationship Id="rId5" Type="http://schemas.openxmlformats.org/officeDocument/2006/relationships/image" Target="../media/image13.jpeg"/><Relationship Id="rId6" Type="http://schemas.openxmlformats.org/officeDocument/2006/relationships/slide" Target="slide13.xml"/><Relationship Id="rId7"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4.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slide" Target="slide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18.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19.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hyperlink" Target="https://docs.google.com/a/ashfordct.org/forms/d/1uQheT4G6jIUwQdx9qIrOxKD-r7I-V63YZukGlQmS2bs/ed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slide" Target="slide2.xml"/><Relationship Id="rId5" Type="http://schemas.openxmlformats.org/officeDocument/2006/relationships/image" Target="../media/image13.jpeg"/><Relationship Id="rId6" Type="http://schemas.openxmlformats.org/officeDocument/2006/relationships/slide" Target="slide4.xml"/><Relationship Id="rId7"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6.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slide" Target="slide7.xml"/><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9.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138" y="3192357"/>
            <a:ext cx="7196328" cy="1470025"/>
          </a:xfrm>
        </p:spPr>
        <p:txBody>
          <a:bodyPr/>
          <a:lstStyle/>
          <a:p>
            <a:pPr algn="ctr"/>
            <a:r>
              <a:rPr lang="en-US" dirty="0" smtClean="0"/>
              <a:t>Substitute Teacher</a:t>
            </a:r>
            <a:br>
              <a:rPr lang="en-US" dirty="0" smtClean="0"/>
            </a:br>
            <a:r>
              <a:rPr lang="en-US" dirty="0" smtClean="0"/>
              <a:t>Training and Protocols</a:t>
            </a:r>
            <a:endParaRPr lang="en-US" dirty="0"/>
          </a:p>
        </p:txBody>
      </p:sp>
      <p:sp>
        <p:nvSpPr>
          <p:cNvPr id="3" name="Subtitle 2"/>
          <p:cNvSpPr>
            <a:spLocks noGrp="1"/>
          </p:cNvSpPr>
          <p:nvPr>
            <p:ph type="subTitle" idx="1"/>
          </p:nvPr>
        </p:nvSpPr>
        <p:spPr>
          <a:xfrm>
            <a:off x="984138" y="5257800"/>
            <a:ext cx="7196328" cy="987552"/>
          </a:xfrm>
        </p:spPr>
        <p:txBody>
          <a:bodyPr/>
          <a:lstStyle/>
          <a:p>
            <a:pPr algn="ctr"/>
            <a:r>
              <a:rPr lang="en-US" sz="2800" dirty="0" smtClean="0"/>
              <a:t>Ashford School</a:t>
            </a:r>
          </a:p>
          <a:p>
            <a:pPr algn="ctr"/>
            <a:r>
              <a:rPr lang="en-US" dirty="0" smtClean="0"/>
              <a:t>440 Westford Road, Ashford, CT 06278</a:t>
            </a:r>
            <a:endParaRPr lang="en-US" dirty="0"/>
          </a:p>
        </p:txBody>
      </p:sp>
      <p:pic>
        <p:nvPicPr>
          <p:cNvPr id="4" name="Picture 3" descr="Screen Shot 2015-07-21 at 11.01.54 AM.png"/>
          <p:cNvPicPr>
            <a:picLocks noChangeAspect="1"/>
          </p:cNvPicPr>
          <p:nvPr/>
        </p:nvPicPr>
        <p:blipFill>
          <a:blip r:embed="rId2">
            <a:alphaModFix amt="87000"/>
            <a:extLst>
              <a:ext uri="{28A0092B-C50C-407E-A947-70E740481C1C}">
                <a14:useLocalDpi xmlns:a14="http://schemas.microsoft.com/office/drawing/2010/main" val="0"/>
              </a:ext>
            </a:extLst>
          </a:blip>
          <a:stretch>
            <a:fillRect/>
          </a:stretch>
        </p:blipFill>
        <p:spPr>
          <a:xfrm>
            <a:off x="780480" y="553293"/>
            <a:ext cx="7679744" cy="1859102"/>
          </a:xfrm>
          <a:prstGeom prst="rect">
            <a:avLst/>
          </a:prstGeom>
          <a:ln>
            <a:noFill/>
          </a:ln>
          <a:effectLst>
            <a:glow rad="228600">
              <a:schemeClr val="accent4">
                <a:satMod val="175000"/>
                <a:alpha val="40000"/>
              </a:schemeClr>
            </a:glow>
          </a:effectLst>
        </p:spPr>
      </p:pic>
      <p:sp>
        <p:nvSpPr>
          <p:cNvPr id="5" name="TextBox 4"/>
          <p:cNvSpPr txBox="1"/>
          <p:nvPr/>
        </p:nvSpPr>
        <p:spPr>
          <a:xfrm>
            <a:off x="2779441" y="6337572"/>
            <a:ext cx="3689947" cy="400110"/>
          </a:xfrm>
          <a:prstGeom prst="rect">
            <a:avLst/>
          </a:prstGeom>
          <a:noFill/>
        </p:spPr>
        <p:txBody>
          <a:bodyPr wrap="square" rtlCol="0">
            <a:spAutoFit/>
          </a:bodyPr>
          <a:lstStyle/>
          <a:p>
            <a:r>
              <a:rPr lang="en-US" sz="2000" dirty="0" smtClean="0">
                <a:solidFill>
                  <a:srgbClr val="FFFFFF"/>
                </a:solidFill>
              </a:rPr>
              <a:t>Click </a:t>
            </a:r>
            <a:r>
              <a:rPr lang="en-US" sz="2000" u="sng" dirty="0" smtClean="0">
                <a:solidFill>
                  <a:srgbClr val="FFFFFF"/>
                </a:solidFill>
                <a:hlinkClick r:id="rId3" action="ppaction://hlinksldjump"/>
              </a:rPr>
              <a:t>here</a:t>
            </a:r>
            <a:r>
              <a:rPr lang="en-US" sz="2000" dirty="0" smtClean="0">
                <a:solidFill>
                  <a:srgbClr val="FFFFFF"/>
                </a:solidFill>
              </a:rPr>
              <a:t> to enter the training</a:t>
            </a:r>
            <a:endParaRPr lang="en-US" sz="2000" dirty="0">
              <a:solidFill>
                <a:srgbClr val="FFFFFF"/>
              </a:solidFill>
            </a:endParaRPr>
          </a:p>
        </p:txBody>
      </p:sp>
    </p:spTree>
    <p:extLst>
      <p:ext uri="{BB962C8B-B14F-4D97-AF65-F5344CB8AC3E}">
        <p14:creationId xmlns:p14="http://schemas.microsoft.com/office/powerpoint/2010/main" val="28860514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946" y="143780"/>
            <a:ext cx="3250360" cy="1126308"/>
          </a:xfrm>
        </p:spPr>
        <p:txBody>
          <a:bodyPr/>
          <a:lstStyle/>
          <a:p>
            <a:r>
              <a:rPr lang="en-US" dirty="0" smtClean="0"/>
              <a:t>Office Referral</a:t>
            </a:r>
            <a:br>
              <a:rPr lang="en-US" dirty="0" smtClean="0"/>
            </a:br>
            <a:r>
              <a:rPr lang="en-US" dirty="0" smtClean="0"/>
              <a:t>Procedure</a:t>
            </a:r>
            <a:endParaRPr lang="en-US" dirty="0"/>
          </a:p>
        </p:txBody>
      </p:sp>
      <p:sp>
        <p:nvSpPr>
          <p:cNvPr id="6" name="Text Placeholder 5"/>
          <p:cNvSpPr>
            <a:spLocks noGrp="1"/>
          </p:cNvSpPr>
          <p:nvPr>
            <p:ph type="body" sz="half" idx="2"/>
          </p:nvPr>
        </p:nvSpPr>
        <p:spPr>
          <a:xfrm>
            <a:off x="608945" y="1091376"/>
            <a:ext cx="3344569" cy="2359341"/>
          </a:xfrm>
        </p:spPr>
        <p:txBody>
          <a:bodyPr/>
          <a:lstStyle/>
          <a:p>
            <a:r>
              <a:rPr lang="en-US" dirty="0" smtClean="0"/>
              <a:t>_____________________</a:t>
            </a:r>
          </a:p>
          <a:p>
            <a:r>
              <a:rPr lang="en-US" sz="1400" dirty="0" smtClean="0"/>
              <a:t>Once a student has been sent to the office for behavioral reasons, a referral is mandatory. As the person in the room during the incident, it is the responsibility of the substitute to write a referral as close to the time of the incident as possible, and no later than the end of the school day on which the incident occurs.</a:t>
            </a:r>
          </a:p>
        </p:txBody>
      </p:sp>
      <p:pic>
        <p:nvPicPr>
          <p:cNvPr id="13" name="Picture 12" descr="Screen Shot 2015-07-21 at 10.37.39 PM.png">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023" y="347467"/>
            <a:ext cx="4495625" cy="4349342"/>
          </a:xfrm>
          <a:prstGeom prst="rect">
            <a:avLst/>
          </a:prstGeom>
        </p:spPr>
      </p:pic>
      <p:pic>
        <p:nvPicPr>
          <p:cNvPr id="14" name="Picture 13" descr="finger.png">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2627" y="6225547"/>
            <a:ext cx="612041" cy="472198"/>
          </a:xfrm>
          <a:prstGeom prst="rect">
            <a:avLst/>
          </a:prstGeom>
        </p:spPr>
      </p:pic>
      <p:sp>
        <p:nvSpPr>
          <p:cNvPr id="15" name="TextBox 14"/>
          <p:cNvSpPr txBox="1"/>
          <p:nvPr/>
        </p:nvSpPr>
        <p:spPr>
          <a:xfrm>
            <a:off x="7104347" y="6364046"/>
            <a:ext cx="1326300" cy="276999"/>
          </a:xfrm>
          <a:prstGeom prst="rect">
            <a:avLst/>
          </a:prstGeom>
          <a:noFill/>
        </p:spPr>
        <p:txBody>
          <a:bodyPr wrap="square" rtlCol="0">
            <a:spAutoFit/>
          </a:bodyPr>
          <a:lstStyle/>
          <a:p>
            <a:r>
              <a:rPr lang="en-US" sz="1200" dirty="0" smtClean="0">
                <a:solidFill>
                  <a:srgbClr val="FFFFFF"/>
                </a:solidFill>
              </a:rPr>
              <a:t>Click to continue</a:t>
            </a:r>
            <a:endParaRPr lang="en-US" sz="1200" dirty="0">
              <a:solidFill>
                <a:srgbClr val="FFFFFF"/>
              </a:solidFill>
            </a:endParaRPr>
          </a:p>
        </p:txBody>
      </p:sp>
      <p:sp>
        <p:nvSpPr>
          <p:cNvPr id="2" name="TextBox 1"/>
          <p:cNvSpPr txBox="1"/>
          <p:nvPr/>
        </p:nvSpPr>
        <p:spPr>
          <a:xfrm>
            <a:off x="608945" y="3630442"/>
            <a:ext cx="3344569" cy="2646878"/>
          </a:xfrm>
          <a:prstGeom prst="rect">
            <a:avLst/>
          </a:prstGeom>
          <a:noFill/>
        </p:spPr>
        <p:txBody>
          <a:bodyPr wrap="square" rtlCol="0">
            <a:spAutoFit/>
          </a:bodyPr>
          <a:lstStyle/>
          <a:p>
            <a:pPr algn="ctr"/>
            <a:r>
              <a:rPr lang="en-US" sz="1600" u="sng" dirty="0">
                <a:solidFill>
                  <a:schemeClr val="tx2">
                    <a:lumMod val="90000"/>
                    <a:lumOff val="10000"/>
                  </a:schemeClr>
                </a:solidFill>
                <a:latin typeface="+mj-lt"/>
              </a:rPr>
              <a:t>Steps</a:t>
            </a:r>
            <a:r>
              <a:rPr lang="en-US" sz="1600" u="sng" dirty="0" smtClean="0">
                <a:solidFill>
                  <a:schemeClr val="tx2">
                    <a:lumMod val="90000"/>
                    <a:lumOff val="10000"/>
                  </a:schemeClr>
                </a:solidFill>
                <a:latin typeface="+mj-lt"/>
              </a:rPr>
              <a:t>:</a:t>
            </a:r>
            <a:endParaRPr lang="en-US" sz="1600" u="sng" dirty="0">
              <a:solidFill>
                <a:schemeClr val="tx2">
                  <a:lumMod val="90000"/>
                  <a:lumOff val="10000"/>
                </a:schemeClr>
              </a:solidFill>
              <a:latin typeface="+mj-lt"/>
            </a:endParaRPr>
          </a:p>
          <a:p>
            <a:pPr marL="342900" indent="-342900">
              <a:buAutoNum type="arabicPeriod"/>
            </a:pPr>
            <a:r>
              <a:rPr lang="en-US" sz="1200" dirty="0" smtClean="0">
                <a:solidFill>
                  <a:schemeClr val="tx2">
                    <a:lumMod val="90000"/>
                    <a:lumOff val="10000"/>
                  </a:schemeClr>
                </a:solidFill>
                <a:latin typeface="+mj-lt"/>
              </a:rPr>
              <a:t>As soon as a student is sent from the classroom, call the office to notify them that the student is on the way</a:t>
            </a:r>
          </a:p>
          <a:p>
            <a:pPr marL="342900" indent="-342900">
              <a:buAutoNum type="arabicPeriod"/>
            </a:pPr>
            <a:r>
              <a:rPr lang="en-US" sz="1200" dirty="0" smtClean="0">
                <a:solidFill>
                  <a:schemeClr val="tx2">
                    <a:lumMod val="90000"/>
                    <a:lumOff val="10000"/>
                  </a:schemeClr>
                </a:solidFill>
                <a:latin typeface="+mj-lt"/>
              </a:rPr>
              <a:t>Blank referrals </a:t>
            </a:r>
            <a:r>
              <a:rPr lang="en-US" sz="1200" dirty="0">
                <a:solidFill>
                  <a:schemeClr val="tx2">
                    <a:lumMod val="90000"/>
                    <a:lumOff val="10000"/>
                  </a:schemeClr>
                </a:solidFill>
                <a:latin typeface="+mj-lt"/>
              </a:rPr>
              <a:t>can be found in the substitute plan folders in each teacher’s room </a:t>
            </a:r>
          </a:p>
          <a:p>
            <a:pPr marL="342900" indent="-342900">
              <a:buAutoNum type="arabicPeriod"/>
            </a:pPr>
            <a:r>
              <a:rPr lang="en-US" sz="1200" dirty="0">
                <a:solidFill>
                  <a:schemeClr val="tx2">
                    <a:lumMod val="90000"/>
                    <a:lumOff val="10000"/>
                  </a:schemeClr>
                </a:solidFill>
                <a:latin typeface="+mj-lt"/>
              </a:rPr>
              <a:t>Complete the referral in </a:t>
            </a:r>
            <a:r>
              <a:rPr lang="en-US" sz="1200" dirty="0" smtClean="0">
                <a:solidFill>
                  <a:schemeClr val="tx2">
                    <a:lumMod val="90000"/>
                    <a:lumOff val="10000"/>
                  </a:schemeClr>
                </a:solidFill>
                <a:latin typeface="+mj-lt"/>
              </a:rPr>
              <a:t>its </a:t>
            </a:r>
            <a:r>
              <a:rPr lang="en-US" sz="1200" dirty="0">
                <a:solidFill>
                  <a:schemeClr val="tx2">
                    <a:lumMod val="90000"/>
                    <a:lumOff val="10000"/>
                  </a:schemeClr>
                </a:solidFill>
                <a:latin typeface="+mj-lt"/>
              </a:rPr>
              <a:t>entirety and deliver it to the main office</a:t>
            </a:r>
          </a:p>
          <a:p>
            <a:pPr marL="342900" indent="-342900">
              <a:buAutoNum type="arabicPeriod"/>
            </a:pPr>
            <a:r>
              <a:rPr lang="en-US" sz="1200" dirty="0">
                <a:solidFill>
                  <a:schemeClr val="tx2">
                    <a:lumMod val="90000"/>
                    <a:lumOff val="10000"/>
                  </a:schemeClr>
                </a:solidFill>
                <a:latin typeface="+mj-lt"/>
              </a:rPr>
              <a:t>Include a description of the incident for the classroom teacher in your end-of-day report</a:t>
            </a:r>
          </a:p>
          <a:p>
            <a:endParaRPr lang="en-US" dirty="0"/>
          </a:p>
        </p:txBody>
      </p:sp>
    </p:spTree>
    <p:extLst>
      <p:ext uri="{BB962C8B-B14F-4D97-AF65-F5344CB8AC3E}">
        <p14:creationId xmlns:p14="http://schemas.microsoft.com/office/powerpoint/2010/main" val="17684497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946" y="107836"/>
            <a:ext cx="3250360" cy="1650636"/>
          </a:xfrm>
        </p:spPr>
        <p:txBody>
          <a:bodyPr/>
          <a:lstStyle/>
          <a:p>
            <a:r>
              <a:rPr lang="en-US" dirty="0" smtClean="0"/>
              <a:t>Remember… They are just kids…</a:t>
            </a:r>
            <a:endParaRPr lang="en-US" dirty="0"/>
          </a:p>
        </p:txBody>
      </p:sp>
      <p:sp>
        <p:nvSpPr>
          <p:cNvPr id="4" name="Text Placeholder 3"/>
          <p:cNvSpPr>
            <a:spLocks noGrp="1"/>
          </p:cNvSpPr>
          <p:nvPr>
            <p:ph type="body" sz="half" idx="2"/>
          </p:nvPr>
        </p:nvSpPr>
        <p:spPr/>
        <p:txBody>
          <a:bodyPr/>
          <a:lstStyle/>
          <a:p>
            <a:r>
              <a:rPr lang="en-US" dirty="0" smtClean="0"/>
              <a:t>Like adults, kids aren’t perfect. They make mistakes in their pursuit of learning about themselves and the world. If a student is not doing the right thing, don’t be afraid to talk to them. Showing that you genuinely care about their thoughts and opinions will go a long way with most of our students and will earn you more respect and buy-in than force or anger will.</a:t>
            </a:r>
            <a:endParaRPr lang="en-US" dirty="0"/>
          </a:p>
        </p:txBody>
      </p:sp>
      <p:sp>
        <p:nvSpPr>
          <p:cNvPr id="5" name="Content Placeholder 4"/>
          <p:cNvSpPr>
            <a:spLocks noGrp="1"/>
          </p:cNvSpPr>
          <p:nvPr>
            <p:ph idx="1"/>
          </p:nvPr>
        </p:nvSpPr>
        <p:spPr>
          <a:xfrm>
            <a:off x="4025397" y="381000"/>
            <a:ext cx="5118603" cy="4639314"/>
          </a:xfrm>
        </p:spPr>
        <p:txBody>
          <a:bodyPr/>
          <a:lstStyle/>
          <a:p>
            <a:pPr marL="0" indent="0" algn="ctr">
              <a:buNone/>
            </a:pPr>
            <a:r>
              <a:rPr lang="en-US" dirty="0" smtClean="0"/>
              <a:t>For more information on managing student motivation and behavior, visit the following helpful site:</a:t>
            </a:r>
          </a:p>
          <a:p>
            <a:pPr marL="0" indent="0" algn="ctr">
              <a:buNone/>
            </a:pPr>
            <a:r>
              <a:rPr lang="en-US" sz="1200" dirty="0">
                <a:hlinkClick r:id="rId2"/>
              </a:rPr>
              <a:t>http://www.livesinthebalance.org/walking-tour-</a:t>
            </a:r>
            <a:r>
              <a:rPr lang="en-US" sz="1200" dirty="0" smtClean="0">
                <a:hlinkClick r:id="rId2"/>
              </a:rPr>
              <a:t>educators</a:t>
            </a:r>
            <a:endParaRPr lang="en-US" sz="1200" dirty="0" smtClean="0"/>
          </a:p>
          <a:p>
            <a:pPr marL="0" indent="0" algn="ctr">
              <a:buNone/>
            </a:pPr>
            <a:endParaRPr lang="en-US" sz="1200" dirty="0"/>
          </a:p>
          <a:p>
            <a:pPr marL="0" indent="0" algn="ctr">
              <a:buNone/>
            </a:pPr>
            <a:r>
              <a:rPr lang="en-US" sz="1800" dirty="0" smtClean="0"/>
              <a:t>To receive credit for completing this part of the training, please complete the “Reflection on Behavior Management Strategies” located on the school website.</a:t>
            </a:r>
          </a:p>
          <a:p>
            <a:pPr marL="0" indent="0" algn="ctr">
              <a:buNone/>
            </a:pPr>
            <a:r>
              <a:rPr lang="en-US" sz="1800" dirty="0" smtClean="0"/>
              <a:t>Click </a:t>
            </a:r>
            <a:r>
              <a:rPr lang="en-US" sz="1800" dirty="0" smtClean="0">
                <a:hlinkClick r:id="rId3"/>
              </a:rPr>
              <a:t>here</a:t>
            </a:r>
            <a:r>
              <a:rPr lang="en-US" sz="1800" dirty="0" smtClean="0"/>
              <a:t> to visit the reflection now</a:t>
            </a:r>
            <a:endParaRPr lang="en-US" sz="1800" dirty="0"/>
          </a:p>
        </p:txBody>
      </p:sp>
      <p:pic>
        <p:nvPicPr>
          <p:cNvPr id="6" name="Picture 5" descr="thumb.jpe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4918" y="6019801"/>
            <a:ext cx="622529" cy="622529"/>
          </a:xfrm>
          <a:prstGeom prst="rect">
            <a:avLst/>
          </a:prstGeom>
        </p:spPr>
      </p:pic>
      <p:sp>
        <p:nvSpPr>
          <p:cNvPr id="7" name="TextBox 6"/>
          <p:cNvSpPr txBox="1"/>
          <p:nvPr/>
        </p:nvSpPr>
        <p:spPr>
          <a:xfrm>
            <a:off x="5389733" y="6262545"/>
            <a:ext cx="3246674" cy="276999"/>
          </a:xfrm>
          <a:prstGeom prst="rect">
            <a:avLst/>
          </a:prstGeom>
          <a:noFill/>
        </p:spPr>
        <p:txBody>
          <a:bodyPr wrap="square" rtlCol="0">
            <a:spAutoFit/>
          </a:bodyPr>
          <a:lstStyle/>
          <a:p>
            <a:r>
              <a:rPr lang="en-US" sz="1200" dirty="0" smtClean="0">
                <a:solidFill>
                  <a:srgbClr val="FFFFFF"/>
                </a:solidFill>
              </a:rPr>
              <a:t>Click here to return to Training Overview </a:t>
            </a:r>
            <a:endParaRPr lang="en-US" sz="1200" dirty="0">
              <a:solidFill>
                <a:srgbClr val="FFFFFF"/>
              </a:solidFill>
            </a:endParaRPr>
          </a:p>
        </p:txBody>
      </p:sp>
    </p:spTree>
    <p:extLst>
      <p:ext uri="{BB962C8B-B14F-4D97-AF65-F5344CB8AC3E}">
        <p14:creationId xmlns:p14="http://schemas.microsoft.com/office/powerpoint/2010/main" val="8031271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Overview:</a:t>
            </a:r>
            <a:r>
              <a:rPr lang="en-US" dirty="0" smtClean="0"/>
              <a:t/>
            </a:r>
            <a:br>
              <a:rPr lang="en-US" dirty="0" smtClean="0"/>
            </a:br>
            <a:r>
              <a:rPr lang="en-US" sz="2800" dirty="0" smtClean="0"/>
              <a:t>School Policies and Procedures</a:t>
            </a:r>
            <a:endParaRPr lang="en-US" sz="2800" dirty="0"/>
          </a:p>
        </p:txBody>
      </p:sp>
      <p:sp>
        <p:nvSpPr>
          <p:cNvPr id="5" name="Text Placeholder 4"/>
          <p:cNvSpPr>
            <a:spLocks noGrp="1"/>
          </p:cNvSpPr>
          <p:nvPr>
            <p:ph type="body" sz="half" idx="2"/>
          </p:nvPr>
        </p:nvSpPr>
        <p:spPr>
          <a:xfrm>
            <a:off x="608946" y="2084389"/>
            <a:ext cx="3250360" cy="3750677"/>
          </a:xfrm>
        </p:spPr>
        <p:txBody>
          <a:bodyPr/>
          <a:lstStyle/>
          <a:p>
            <a:pPr algn="just"/>
            <a:r>
              <a:rPr lang="en-US" dirty="0"/>
              <a:t>The purpose of this </a:t>
            </a:r>
            <a:r>
              <a:rPr lang="en-US" dirty="0" smtClean="0"/>
              <a:t>training session </a:t>
            </a:r>
            <a:r>
              <a:rPr lang="en-US" dirty="0"/>
              <a:t>is to provide all substitute teachers with:</a:t>
            </a:r>
          </a:p>
          <a:p>
            <a:pPr marL="285750" indent="-285750" algn="l">
              <a:buFont typeface="Arial"/>
              <a:buChar char="•"/>
            </a:pPr>
            <a:r>
              <a:rPr lang="en-US" dirty="0" smtClean="0"/>
              <a:t>An understanding of emergency procedures at Ashford School</a:t>
            </a:r>
            <a:endParaRPr lang="en-US" dirty="0"/>
          </a:p>
          <a:p>
            <a:pPr marL="285750" indent="-285750" algn="l">
              <a:buFont typeface="Arial"/>
              <a:buChar char="•"/>
            </a:pPr>
            <a:r>
              <a:rPr lang="en-US" dirty="0" smtClean="0"/>
              <a:t>Direction on attendance and other procedures</a:t>
            </a:r>
            <a:endParaRPr lang="en-US" dirty="0"/>
          </a:p>
          <a:p>
            <a:pPr marL="285750" indent="-285750" algn="l">
              <a:buFont typeface="Arial"/>
              <a:buChar char="•"/>
            </a:pPr>
            <a:r>
              <a:rPr lang="en-US" dirty="0" smtClean="0"/>
              <a:t>Clarification of responsibilities beyond the classroom</a:t>
            </a:r>
          </a:p>
          <a:p>
            <a:pPr marL="285750" indent="-285750" algn="l">
              <a:buFont typeface="Arial"/>
              <a:buChar char="•"/>
            </a:pPr>
            <a:r>
              <a:rPr lang="en-US" dirty="0" smtClean="0"/>
              <a:t>Clear explanation of important rules and policies</a:t>
            </a:r>
            <a:endParaRPr lang="en-US" dirty="0"/>
          </a:p>
          <a:p>
            <a:endParaRPr lang="en-US" dirty="0"/>
          </a:p>
        </p:txBody>
      </p:sp>
      <p:pic>
        <p:nvPicPr>
          <p:cNvPr id="11" name="Picture Placeholder 10" descr="procedure.jpe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092" b="8092"/>
          <a:stretch>
            <a:fillRect/>
          </a:stretch>
        </p:blipFill>
        <p:spPr>
          <a:xfrm rot="307655">
            <a:off x="4851461" y="3200142"/>
            <a:ext cx="3871768" cy="2693469"/>
          </a:xfrm>
        </p:spPr>
      </p:pic>
      <p:pic>
        <p:nvPicPr>
          <p:cNvPr id="13" name="Picture Placeholder 12" descr="policy.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556" r="14556"/>
          <a:stretch>
            <a:fillRect/>
          </a:stretch>
        </p:blipFill>
        <p:spPr/>
      </p:pic>
      <p:pic>
        <p:nvPicPr>
          <p:cNvPr id="14" name="Picture 13" descr="thumb.jpe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094" y="6248332"/>
            <a:ext cx="489852" cy="489852"/>
          </a:xfrm>
          <a:prstGeom prst="rect">
            <a:avLst/>
          </a:prstGeom>
        </p:spPr>
      </p:pic>
      <p:sp>
        <p:nvSpPr>
          <p:cNvPr id="15" name="TextBox 14"/>
          <p:cNvSpPr txBox="1"/>
          <p:nvPr/>
        </p:nvSpPr>
        <p:spPr>
          <a:xfrm>
            <a:off x="515155" y="6407869"/>
            <a:ext cx="2707558" cy="276999"/>
          </a:xfrm>
          <a:prstGeom prst="rect">
            <a:avLst/>
          </a:prstGeom>
          <a:noFill/>
        </p:spPr>
        <p:txBody>
          <a:bodyPr wrap="square" rtlCol="0">
            <a:spAutoFit/>
          </a:bodyPr>
          <a:lstStyle/>
          <a:p>
            <a:r>
              <a:rPr lang="en-US" sz="1200" dirty="0" smtClean="0">
                <a:solidFill>
                  <a:schemeClr val="bg1"/>
                </a:solidFill>
              </a:rPr>
              <a:t>Click to return to training overview </a:t>
            </a:r>
            <a:endParaRPr lang="en-US" sz="1200" dirty="0">
              <a:solidFill>
                <a:schemeClr val="bg1"/>
              </a:solidFill>
            </a:endParaRPr>
          </a:p>
        </p:txBody>
      </p:sp>
      <p:pic>
        <p:nvPicPr>
          <p:cNvPr id="3" name="Picture 2" descr="finger.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13729" y="6251944"/>
            <a:ext cx="630242" cy="486240"/>
          </a:xfrm>
          <a:prstGeom prst="rect">
            <a:avLst/>
          </a:prstGeom>
        </p:spPr>
      </p:pic>
      <p:sp>
        <p:nvSpPr>
          <p:cNvPr id="4" name="TextBox 3"/>
          <p:cNvSpPr txBox="1"/>
          <p:nvPr/>
        </p:nvSpPr>
        <p:spPr>
          <a:xfrm>
            <a:off x="7035989" y="6405552"/>
            <a:ext cx="1377740" cy="276999"/>
          </a:xfrm>
          <a:prstGeom prst="rect">
            <a:avLst/>
          </a:prstGeom>
          <a:noFill/>
        </p:spPr>
        <p:txBody>
          <a:bodyPr wrap="square" rtlCol="0">
            <a:spAutoFit/>
          </a:bodyPr>
          <a:lstStyle/>
          <a:p>
            <a:r>
              <a:rPr lang="en-US" sz="1200" dirty="0" smtClean="0">
                <a:solidFill>
                  <a:schemeClr val="bg1"/>
                </a:solidFill>
              </a:rPr>
              <a:t>Click to continue</a:t>
            </a:r>
            <a:endParaRPr lang="en-US" sz="1200" dirty="0">
              <a:solidFill>
                <a:schemeClr val="bg1"/>
              </a:solidFill>
            </a:endParaRPr>
          </a:p>
        </p:txBody>
      </p:sp>
    </p:spTree>
    <p:extLst>
      <p:ext uri="{BB962C8B-B14F-4D97-AF65-F5344CB8AC3E}">
        <p14:creationId xmlns:p14="http://schemas.microsoft.com/office/powerpoint/2010/main" val="24345609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Be Prepared!</a:t>
            </a:r>
            <a:endParaRPr lang="en-US" dirty="0"/>
          </a:p>
        </p:txBody>
      </p:sp>
      <p:sp>
        <p:nvSpPr>
          <p:cNvPr id="7" name="Content Placeholder 6"/>
          <p:cNvSpPr>
            <a:spLocks noGrp="1"/>
          </p:cNvSpPr>
          <p:nvPr>
            <p:ph idx="1"/>
          </p:nvPr>
        </p:nvSpPr>
        <p:spPr>
          <a:xfrm>
            <a:off x="0" y="1988953"/>
            <a:ext cx="8976275" cy="4133251"/>
          </a:xfrm>
        </p:spPr>
        <p:txBody>
          <a:bodyPr>
            <a:noAutofit/>
          </a:bodyPr>
          <a:lstStyle/>
          <a:p>
            <a:pPr algn="ctr"/>
            <a:r>
              <a:rPr lang="en-US" dirty="0" smtClean="0"/>
              <a:t>It is the responsibility of the substitute to locate the room copy of the “School Safety and Emergency Guide” binder at the beginning of any day as a substitute. There is critical information and paperwork in this binder that is necessary in the case of a fire drill or other emergency. </a:t>
            </a:r>
          </a:p>
          <a:p>
            <a:pPr algn="ctr"/>
            <a:r>
              <a:rPr lang="en-US" dirty="0" smtClean="0"/>
              <a:t>The substitute should also </a:t>
            </a:r>
            <a:r>
              <a:rPr lang="en-US" dirty="0" smtClean="0"/>
              <a:t>take </a:t>
            </a:r>
            <a:r>
              <a:rPr lang="en-US" dirty="0" smtClean="0"/>
              <a:t>time to study the Ashford School evacuation map, located within the “School Safety and Emergency Guide” binder to understand where you need to bring your class in the case of an evacuation or drill.</a:t>
            </a:r>
            <a:endParaRPr lang="en-US" dirty="0"/>
          </a:p>
        </p:txBody>
      </p:sp>
      <p:pic>
        <p:nvPicPr>
          <p:cNvPr id="8" name="Picture 7" descr="finger.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336" y="6385802"/>
            <a:ext cx="487801" cy="376345"/>
          </a:xfrm>
          <a:prstGeom prst="rect">
            <a:avLst/>
          </a:prstGeom>
        </p:spPr>
      </p:pic>
      <p:sp>
        <p:nvSpPr>
          <p:cNvPr id="9" name="TextBox 8"/>
          <p:cNvSpPr txBox="1"/>
          <p:nvPr/>
        </p:nvSpPr>
        <p:spPr>
          <a:xfrm>
            <a:off x="7194597" y="6385802"/>
            <a:ext cx="1377739" cy="276999"/>
          </a:xfrm>
          <a:prstGeom prst="rect">
            <a:avLst/>
          </a:prstGeom>
          <a:noFill/>
        </p:spPr>
        <p:txBody>
          <a:bodyPr wrap="square" rtlCol="0">
            <a:spAutoFit/>
          </a:bodyPr>
          <a:lstStyle/>
          <a:p>
            <a:r>
              <a:rPr lang="en-US" sz="1200" dirty="0" smtClean="0">
                <a:solidFill>
                  <a:srgbClr val="FFFFFF"/>
                </a:solidFill>
              </a:rPr>
              <a:t>Click to Continue</a:t>
            </a:r>
            <a:endParaRPr lang="en-US" sz="1200" dirty="0">
              <a:solidFill>
                <a:srgbClr val="FFFFFF"/>
              </a:solidFill>
            </a:endParaRPr>
          </a:p>
        </p:txBody>
      </p:sp>
    </p:spTree>
    <p:extLst>
      <p:ext uri="{BB962C8B-B14F-4D97-AF65-F5344CB8AC3E}">
        <p14:creationId xmlns:p14="http://schemas.microsoft.com/office/powerpoint/2010/main" val="15649817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sz="4400" dirty="0" smtClean="0"/>
              <a:t>Substitute Responsibilities During an “Evacuate School” Drill</a:t>
            </a:r>
            <a:endParaRPr lang="en-US" sz="4400" dirty="0"/>
          </a:p>
        </p:txBody>
      </p:sp>
      <p:sp>
        <p:nvSpPr>
          <p:cNvPr id="3" name="Content Placeholder 2"/>
          <p:cNvSpPr>
            <a:spLocks noGrp="1"/>
          </p:cNvSpPr>
          <p:nvPr>
            <p:ph idx="1"/>
          </p:nvPr>
        </p:nvSpPr>
        <p:spPr>
          <a:xfrm>
            <a:off x="83862" y="1998236"/>
            <a:ext cx="8949320" cy="3953947"/>
          </a:xfrm>
        </p:spPr>
        <p:txBody>
          <a:bodyPr>
            <a:noAutofit/>
          </a:bodyPr>
          <a:lstStyle/>
          <a:p>
            <a:pPr marL="0" indent="0">
              <a:buNone/>
            </a:pPr>
            <a:r>
              <a:rPr lang="en-US" sz="1500" dirty="0" smtClean="0"/>
              <a:t>1. Remain calm and collected. Remember, your students are looking to you for guidance and protection.</a:t>
            </a:r>
          </a:p>
          <a:p>
            <a:pPr marL="0" indent="0">
              <a:buNone/>
            </a:pPr>
            <a:r>
              <a:rPr lang="en-US" sz="1500" dirty="0" smtClean="0"/>
              <a:t>2. Remove the class roster and evacuation slip from the “School Safety and Emergency Guide” binder.</a:t>
            </a:r>
          </a:p>
          <a:p>
            <a:pPr marL="0" indent="0">
              <a:buNone/>
            </a:pPr>
            <a:r>
              <a:rPr lang="en-US" sz="1500" dirty="0" smtClean="0"/>
              <a:t>3. No cell phone use allowed during an “Evacuate School” drill.</a:t>
            </a:r>
          </a:p>
          <a:p>
            <a:pPr marL="0" indent="0">
              <a:buNone/>
            </a:pPr>
            <a:r>
              <a:rPr lang="en-US" sz="1500" dirty="0"/>
              <a:t>4</a:t>
            </a:r>
            <a:r>
              <a:rPr lang="en-US" sz="1500" dirty="0" smtClean="0"/>
              <a:t>. Escort students out to their designated fire drill area. (See school evacuation map) Count students as they leave your room. Stay as a group. No locker or bathroom visits allowed at this time.</a:t>
            </a:r>
          </a:p>
          <a:p>
            <a:pPr marL="0" indent="0">
              <a:buNone/>
            </a:pPr>
            <a:r>
              <a:rPr lang="en-US" sz="1500" dirty="0"/>
              <a:t>5</a:t>
            </a:r>
            <a:r>
              <a:rPr lang="en-US" sz="1500" dirty="0" smtClean="0"/>
              <a:t>. Fill out your evacuation slip, complete with the names of all students present (which may include students who </a:t>
            </a:r>
            <a:r>
              <a:rPr lang="en-US" sz="1500" b="1" u="sng" dirty="0" smtClean="0"/>
              <a:t>ARE NOT ON YOUR ROSTER</a:t>
            </a:r>
            <a:r>
              <a:rPr lang="en-US" sz="1500" dirty="0" smtClean="0"/>
              <a:t>) as well as the names of students who are missing. </a:t>
            </a:r>
          </a:p>
          <a:p>
            <a:pPr marL="0" indent="0">
              <a:buNone/>
            </a:pPr>
            <a:r>
              <a:rPr lang="en-US" sz="1500" dirty="0"/>
              <a:t>6</a:t>
            </a:r>
            <a:r>
              <a:rPr lang="en-US" sz="1500" dirty="0" smtClean="0"/>
              <a:t>. Hand your evacuation slip, once completed, to the “Captain” at your designated area. This person will be holding a walkie</a:t>
            </a:r>
            <a:r>
              <a:rPr lang="en-US" sz="1500" dirty="0"/>
              <a:t>-</a:t>
            </a:r>
            <a:r>
              <a:rPr lang="en-US" sz="1500" dirty="0" smtClean="0"/>
              <a:t>talkie and will be collecting slips from all groups in your designated area.  </a:t>
            </a:r>
          </a:p>
          <a:p>
            <a:pPr marL="0" indent="0">
              <a:buNone/>
            </a:pPr>
            <a:r>
              <a:rPr lang="en-US" sz="1500" dirty="0"/>
              <a:t>7</a:t>
            </a:r>
            <a:r>
              <a:rPr lang="en-US" sz="1500" dirty="0" smtClean="0"/>
              <a:t>. Maintain student silence.</a:t>
            </a:r>
          </a:p>
          <a:p>
            <a:pPr marL="0" indent="0">
              <a:buNone/>
            </a:pPr>
            <a:r>
              <a:rPr lang="en-US" sz="1500" dirty="0"/>
              <a:t>8</a:t>
            </a:r>
            <a:r>
              <a:rPr lang="en-US" sz="1500" dirty="0" smtClean="0"/>
              <a:t>. Return to the building only when the “All Clear” signal has been given.</a:t>
            </a:r>
            <a:endParaRPr lang="en-US" sz="1500" dirty="0"/>
          </a:p>
        </p:txBody>
      </p:sp>
      <p:pic>
        <p:nvPicPr>
          <p:cNvPr id="4" name="Picture 3" descr="finger.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3260" y="6326313"/>
            <a:ext cx="549922" cy="424272"/>
          </a:xfrm>
          <a:prstGeom prst="rect">
            <a:avLst/>
          </a:prstGeom>
        </p:spPr>
      </p:pic>
      <p:sp>
        <p:nvSpPr>
          <p:cNvPr id="5" name="TextBox 4"/>
          <p:cNvSpPr txBox="1"/>
          <p:nvPr/>
        </p:nvSpPr>
        <p:spPr>
          <a:xfrm>
            <a:off x="7105520" y="6461603"/>
            <a:ext cx="1377740" cy="276999"/>
          </a:xfrm>
          <a:prstGeom prst="rect">
            <a:avLst/>
          </a:prstGeom>
          <a:noFill/>
        </p:spPr>
        <p:txBody>
          <a:bodyPr wrap="square" rtlCol="0">
            <a:spAutoFit/>
          </a:bodyPr>
          <a:lstStyle/>
          <a:p>
            <a:r>
              <a:rPr lang="en-US" sz="1200" dirty="0" smtClean="0">
                <a:solidFill>
                  <a:srgbClr val="FFFFFF"/>
                </a:solidFill>
              </a:rPr>
              <a:t>Click to continue</a:t>
            </a:r>
            <a:endParaRPr lang="en-US" sz="1200" dirty="0">
              <a:solidFill>
                <a:srgbClr val="FFFFFF"/>
              </a:solidFill>
            </a:endParaRPr>
          </a:p>
        </p:txBody>
      </p:sp>
      <p:pic>
        <p:nvPicPr>
          <p:cNvPr id="6" name="Picture 5" descr="fire dri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2" y="932588"/>
            <a:ext cx="999315" cy="696316"/>
          </a:xfrm>
          <a:prstGeom prst="rect">
            <a:avLst/>
          </a:prstGeom>
        </p:spPr>
      </p:pic>
      <p:sp>
        <p:nvSpPr>
          <p:cNvPr id="7" name="TextBox 6"/>
          <p:cNvSpPr txBox="1"/>
          <p:nvPr/>
        </p:nvSpPr>
        <p:spPr>
          <a:xfrm>
            <a:off x="0" y="1628904"/>
            <a:ext cx="9144000" cy="369332"/>
          </a:xfrm>
          <a:prstGeom prst="rect">
            <a:avLst/>
          </a:prstGeom>
          <a:noFill/>
        </p:spPr>
        <p:txBody>
          <a:bodyPr wrap="square" rtlCol="0">
            <a:spAutoFit/>
          </a:bodyPr>
          <a:lstStyle/>
          <a:p>
            <a:pPr algn="ctr"/>
            <a:r>
              <a:rPr lang="en-US" dirty="0" smtClean="0">
                <a:solidFill>
                  <a:srgbClr val="FFFFFF"/>
                </a:solidFill>
              </a:rPr>
              <a:t>An “Evacuate School” plan is used during a fire drill or bomb threat.</a:t>
            </a:r>
            <a:endParaRPr lang="en-US" dirty="0">
              <a:solidFill>
                <a:srgbClr val="FFFFFF"/>
              </a:solidFill>
            </a:endParaRPr>
          </a:p>
        </p:txBody>
      </p:sp>
    </p:spTree>
    <p:extLst>
      <p:ext uri="{BB962C8B-B14F-4D97-AF65-F5344CB8AC3E}">
        <p14:creationId xmlns:p14="http://schemas.microsoft.com/office/powerpoint/2010/main" val="9298599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Substitute Responsibilities During a School Lockdown</a:t>
            </a:r>
            <a:endParaRPr lang="en-US" dirty="0"/>
          </a:p>
        </p:txBody>
      </p:sp>
      <p:sp>
        <p:nvSpPr>
          <p:cNvPr id="3" name="Content Placeholder 2"/>
          <p:cNvSpPr>
            <a:spLocks noGrp="1"/>
          </p:cNvSpPr>
          <p:nvPr>
            <p:ph idx="1"/>
          </p:nvPr>
        </p:nvSpPr>
        <p:spPr>
          <a:xfrm>
            <a:off x="0" y="2860838"/>
            <a:ext cx="9033181" cy="3787438"/>
          </a:xfrm>
        </p:spPr>
        <p:txBody>
          <a:bodyPr>
            <a:normAutofit fontScale="92500" lnSpcReduction="20000"/>
          </a:bodyPr>
          <a:lstStyle/>
          <a:p>
            <a:pPr marL="457200" indent="-457200">
              <a:buFont typeface="+mj-lt"/>
              <a:buAutoNum type="arabicPeriod"/>
            </a:pPr>
            <a:r>
              <a:rPr lang="en-US" sz="1600" dirty="0" smtClean="0"/>
              <a:t>Pull any students in the hallway that are near to your classroom into the room, then shut the door. (It should already be locked. If not, lock the door.)</a:t>
            </a:r>
          </a:p>
          <a:p>
            <a:pPr marL="457200" indent="-457200">
              <a:buFont typeface="+mj-lt"/>
              <a:buAutoNum type="arabicPeriod"/>
            </a:pPr>
            <a:r>
              <a:rPr lang="en-US" sz="1600" dirty="0" smtClean="0"/>
              <a:t>Close the shades and blinds on the windows as much as possible. Close windows.</a:t>
            </a:r>
          </a:p>
          <a:p>
            <a:pPr marL="457200" indent="-457200">
              <a:buFont typeface="+mj-lt"/>
              <a:buAutoNum type="arabicPeriod"/>
            </a:pPr>
            <a:r>
              <a:rPr lang="en-US" sz="1600" dirty="0" smtClean="0"/>
              <a:t>Turn off the lights and have the students sit on the floor against a wall where they are not visible from the door window, or from the exterior windows.</a:t>
            </a:r>
          </a:p>
          <a:p>
            <a:pPr marL="457200" indent="-457200">
              <a:buFont typeface="+mj-lt"/>
              <a:buAutoNum type="arabicPeriod"/>
            </a:pPr>
            <a:r>
              <a:rPr lang="en-US" sz="1600" dirty="0" smtClean="0"/>
              <a:t>Ignore all fire alarms unless you physically see smoke or a fire.</a:t>
            </a:r>
          </a:p>
          <a:p>
            <a:pPr marL="457200" indent="-457200">
              <a:buFont typeface="+mj-lt"/>
              <a:buAutoNum type="arabicPeriod"/>
            </a:pPr>
            <a:r>
              <a:rPr lang="en-US" sz="1600" dirty="0" smtClean="0"/>
              <a:t>Use the evacuation form to take attendance.</a:t>
            </a:r>
          </a:p>
          <a:p>
            <a:pPr marL="457200" indent="-457200">
              <a:buFont typeface="+mj-lt"/>
              <a:buAutoNum type="arabicPeriod"/>
            </a:pPr>
            <a:r>
              <a:rPr lang="en-US" sz="1600" dirty="0" smtClean="0"/>
              <a:t>ONLY CALL THE OFFICE if you: have a student elsewhere (at the nurse, etc.), have a student who is not assigned to you, or have an adult in the room not assigned to your location. If your attendance is complete and normal, do not call the office.</a:t>
            </a:r>
          </a:p>
          <a:p>
            <a:pPr marL="457200" indent="-457200">
              <a:buFont typeface="+mj-lt"/>
              <a:buAutoNum type="arabicPeriod"/>
            </a:pPr>
            <a:r>
              <a:rPr lang="en-US" sz="1600" dirty="0" smtClean="0"/>
              <a:t>The office will do an “all call” once the lockdown is complete.</a:t>
            </a:r>
            <a:endParaRPr lang="en-US" sz="1600" dirty="0"/>
          </a:p>
        </p:txBody>
      </p:sp>
      <p:sp>
        <p:nvSpPr>
          <p:cNvPr id="4" name="TextBox 3"/>
          <p:cNvSpPr txBox="1"/>
          <p:nvPr/>
        </p:nvSpPr>
        <p:spPr>
          <a:xfrm>
            <a:off x="275548" y="1845175"/>
            <a:ext cx="8757634" cy="1015663"/>
          </a:xfrm>
          <a:prstGeom prst="rect">
            <a:avLst/>
          </a:prstGeom>
          <a:noFill/>
        </p:spPr>
        <p:txBody>
          <a:bodyPr wrap="square" rtlCol="0">
            <a:spAutoFit/>
          </a:bodyPr>
          <a:lstStyle/>
          <a:p>
            <a:pPr algn="ctr"/>
            <a:r>
              <a:rPr lang="en-US" sz="2000" dirty="0" smtClean="0">
                <a:solidFill>
                  <a:srgbClr val="FFFFFF"/>
                </a:solidFill>
              </a:rPr>
              <a:t>The code for a lockdown is “AT THIS TIME IT IS NECESSARY FOR THE SCHOOL TO GO INTO A LOCKDOWN,” which will be repeated over the intercom system. During a lockdown, follow these steps:</a:t>
            </a:r>
            <a:endParaRPr lang="en-US" sz="2000" dirty="0">
              <a:solidFill>
                <a:srgbClr val="FFFFFF"/>
              </a:solidFill>
            </a:endParaRPr>
          </a:p>
        </p:txBody>
      </p:sp>
      <p:pic>
        <p:nvPicPr>
          <p:cNvPr id="5" name="Picture 4" descr="finger.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1199" y="6363298"/>
            <a:ext cx="501983" cy="387287"/>
          </a:xfrm>
          <a:prstGeom prst="rect">
            <a:avLst/>
          </a:prstGeom>
        </p:spPr>
      </p:pic>
      <p:sp>
        <p:nvSpPr>
          <p:cNvPr id="6" name="TextBox 5"/>
          <p:cNvSpPr txBox="1"/>
          <p:nvPr/>
        </p:nvSpPr>
        <p:spPr>
          <a:xfrm>
            <a:off x="7177420" y="6363298"/>
            <a:ext cx="1353779" cy="284978"/>
          </a:xfrm>
          <a:prstGeom prst="rect">
            <a:avLst/>
          </a:prstGeom>
          <a:noFill/>
        </p:spPr>
        <p:txBody>
          <a:bodyPr wrap="square" rtlCol="0">
            <a:spAutoFit/>
          </a:bodyPr>
          <a:lstStyle/>
          <a:p>
            <a:r>
              <a:rPr lang="en-US" sz="1200" dirty="0" smtClean="0">
                <a:solidFill>
                  <a:srgbClr val="FFFFFF"/>
                </a:solidFill>
              </a:rPr>
              <a:t>Click to continue</a:t>
            </a:r>
            <a:endParaRPr lang="en-US" sz="1200" dirty="0">
              <a:solidFill>
                <a:srgbClr val="FFFFFF"/>
              </a:solidFill>
            </a:endParaRPr>
          </a:p>
        </p:txBody>
      </p:sp>
    </p:spTree>
    <p:extLst>
      <p:ext uri="{BB962C8B-B14F-4D97-AF65-F5344CB8AC3E}">
        <p14:creationId xmlns:p14="http://schemas.microsoft.com/office/powerpoint/2010/main" val="26281830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Responsibilities</a:t>
            </a:r>
            <a:endParaRPr lang="en-US" dirty="0"/>
          </a:p>
        </p:txBody>
      </p:sp>
      <p:sp>
        <p:nvSpPr>
          <p:cNvPr id="3" name="Content Placeholder 2"/>
          <p:cNvSpPr>
            <a:spLocks noGrp="1"/>
          </p:cNvSpPr>
          <p:nvPr>
            <p:ph idx="1"/>
          </p:nvPr>
        </p:nvSpPr>
        <p:spPr>
          <a:xfrm>
            <a:off x="167725" y="1604941"/>
            <a:ext cx="8817536" cy="4015835"/>
          </a:xfrm>
        </p:spPr>
        <p:txBody>
          <a:bodyPr>
            <a:noAutofit/>
          </a:bodyPr>
          <a:lstStyle/>
          <a:p>
            <a:pPr marL="0" indent="0">
              <a:buNone/>
            </a:pPr>
            <a:r>
              <a:rPr lang="en-US" sz="1600" dirty="0" smtClean="0"/>
              <a:t>1. Substitute personnel should report for their assignment to Jen Barsaleau in the Superintendent’s office </a:t>
            </a:r>
            <a:r>
              <a:rPr lang="en-US" sz="1600" u="sng" dirty="0"/>
              <a:t>no later than</a:t>
            </a:r>
            <a:r>
              <a:rPr lang="en-US" sz="1600" dirty="0"/>
              <a:t> 8:00 </a:t>
            </a:r>
            <a:r>
              <a:rPr lang="en-US" sz="1600" dirty="0" smtClean="0"/>
              <a:t>AM. Half day substitutes should sign in or out, at 11:30 AM. The school day does not end until all students have left the building and are on the bus to go home. </a:t>
            </a:r>
          </a:p>
          <a:p>
            <a:pPr marL="0" indent="0">
              <a:buNone/>
            </a:pPr>
            <a:r>
              <a:rPr lang="en-US" sz="1600" dirty="0" smtClean="0"/>
              <a:t>2. At the beginning of the day (for PK- grade 4) or at the beginning of each period (grades 5-8 or specials) take attendance on the class roster. </a:t>
            </a:r>
            <a:r>
              <a:rPr lang="en-US" sz="1600" dirty="0"/>
              <a:t>C</a:t>
            </a:r>
            <a:r>
              <a:rPr lang="en-US" sz="1600" dirty="0" smtClean="0"/>
              <a:t>all the office with the names of any absent students. </a:t>
            </a:r>
          </a:p>
          <a:p>
            <a:pPr marL="0" indent="0">
              <a:buNone/>
            </a:pPr>
            <a:r>
              <a:rPr lang="en-US" sz="1600" dirty="0" smtClean="0"/>
              <a:t>3. Be sure to follow all sub plans as closely as possible. Teachers spend a lot of time and effort creating lessons that minimize the impact of their absence on their students and as such it is critical that their plans are followed. If plans are confusing, seek out the substitute partner teacher for assistance or clarification.</a:t>
            </a:r>
          </a:p>
          <a:p>
            <a:pPr marL="0" indent="0">
              <a:buNone/>
            </a:pPr>
            <a:r>
              <a:rPr lang="en-US" sz="1600" dirty="0" smtClean="0"/>
              <a:t>4. Accidents, illnesses, administration of medication, or other emergencies should immediately be reported to the Principal or Assistant Principal.</a:t>
            </a:r>
          </a:p>
          <a:p>
            <a:pPr marL="0" indent="0">
              <a:buNone/>
            </a:pPr>
            <a:r>
              <a:rPr lang="en-US" sz="1600" dirty="0"/>
              <a:t>5</a:t>
            </a:r>
            <a:r>
              <a:rPr lang="en-US" sz="1600" dirty="0" smtClean="0"/>
              <a:t>. At the end of the school day, fill out a </a:t>
            </a:r>
            <a:r>
              <a:rPr lang="en-US" sz="1600" dirty="0"/>
              <a:t>S</a:t>
            </a:r>
            <a:r>
              <a:rPr lang="en-US" sz="1600" dirty="0" smtClean="0"/>
              <a:t>ubstitute </a:t>
            </a:r>
            <a:r>
              <a:rPr lang="en-US" sz="1600" dirty="0"/>
              <a:t>T</a:t>
            </a:r>
            <a:r>
              <a:rPr lang="en-US" sz="1600" dirty="0" smtClean="0"/>
              <a:t>eacher Reflection, found on the school website and report to the Superintendent’s office to return keys and sign a payroll sheet.</a:t>
            </a:r>
            <a:endParaRPr lang="en-US" sz="1600" dirty="0"/>
          </a:p>
        </p:txBody>
      </p:sp>
      <p:pic>
        <p:nvPicPr>
          <p:cNvPr id="4" name="Picture 3" descr="finger.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7237" y="6206497"/>
            <a:ext cx="580982" cy="448235"/>
          </a:xfrm>
          <a:prstGeom prst="rect">
            <a:avLst/>
          </a:prstGeom>
        </p:spPr>
      </p:pic>
      <p:sp>
        <p:nvSpPr>
          <p:cNvPr id="5" name="TextBox 4"/>
          <p:cNvSpPr txBox="1"/>
          <p:nvPr/>
        </p:nvSpPr>
        <p:spPr>
          <a:xfrm>
            <a:off x="7080387" y="6303771"/>
            <a:ext cx="1413680" cy="276999"/>
          </a:xfrm>
          <a:prstGeom prst="rect">
            <a:avLst/>
          </a:prstGeom>
          <a:noFill/>
        </p:spPr>
        <p:txBody>
          <a:bodyPr wrap="square" rtlCol="0">
            <a:spAutoFit/>
          </a:bodyPr>
          <a:lstStyle/>
          <a:p>
            <a:r>
              <a:rPr lang="en-US" sz="1200" dirty="0" smtClean="0">
                <a:solidFill>
                  <a:srgbClr val="FFFFFF"/>
                </a:solidFill>
              </a:rPr>
              <a:t>Click to continue</a:t>
            </a:r>
            <a:endParaRPr lang="en-US" sz="1200" dirty="0">
              <a:solidFill>
                <a:srgbClr val="FFFFFF"/>
              </a:solidFill>
            </a:endParaRPr>
          </a:p>
        </p:txBody>
      </p:sp>
    </p:spTree>
    <p:extLst>
      <p:ext uri="{BB962C8B-B14F-4D97-AF65-F5344CB8AC3E}">
        <p14:creationId xmlns:p14="http://schemas.microsoft.com/office/powerpoint/2010/main" val="1650985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Substitute Responsibilities</a:t>
            </a:r>
            <a:endParaRPr lang="en-US" dirty="0"/>
          </a:p>
        </p:txBody>
      </p:sp>
      <p:sp>
        <p:nvSpPr>
          <p:cNvPr id="3" name="Text Placeholder 2"/>
          <p:cNvSpPr>
            <a:spLocks noGrp="1"/>
          </p:cNvSpPr>
          <p:nvPr>
            <p:ph type="body" idx="1"/>
          </p:nvPr>
        </p:nvSpPr>
        <p:spPr>
          <a:xfrm>
            <a:off x="311489" y="1905084"/>
            <a:ext cx="3954463" cy="516336"/>
          </a:xfrm>
        </p:spPr>
        <p:txBody>
          <a:bodyPr/>
          <a:lstStyle/>
          <a:p>
            <a:r>
              <a:rPr lang="en-US" dirty="0" smtClean="0"/>
              <a:t>Cell Phone/iPad Usage</a:t>
            </a:r>
            <a:endParaRPr lang="en-US" dirty="0"/>
          </a:p>
        </p:txBody>
      </p:sp>
      <p:sp>
        <p:nvSpPr>
          <p:cNvPr id="7" name="Content Placeholder 6"/>
          <p:cNvSpPr>
            <a:spLocks noGrp="1"/>
          </p:cNvSpPr>
          <p:nvPr>
            <p:ph sz="half" idx="2"/>
          </p:nvPr>
        </p:nvSpPr>
        <p:spPr>
          <a:xfrm>
            <a:off x="311489" y="2421420"/>
            <a:ext cx="4111285" cy="2994289"/>
          </a:xfrm>
        </p:spPr>
        <p:txBody>
          <a:bodyPr>
            <a:noAutofit/>
          </a:bodyPr>
          <a:lstStyle/>
          <a:p>
            <a:pPr marL="0" indent="0">
              <a:buNone/>
            </a:pPr>
            <a:r>
              <a:rPr lang="en-US" sz="1800" dirty="0" smtClean="0"/>
              <a:t>The use of cell phones is allowed in the classroom at the discretion of the teacher. Please check the lesson plans for guidance on whether or not phones are allowed in the classroom. Otherwise, cell phone use is at your discretion and based on your comfort level. </a:t>
            </a:r>
            <a:r>
              <a:rPr lang="en-US" sz="1800" dirty="0"/>
              <a:t>T</a:t>
            </a:r>
            <a:r>
              <a:rPr lang="en-US" sz="1800" dirty="0" smtClean="0"/>
              <a:t>reat cell phone use as a minor discipline issue (unless the use is in direct violation of any major behavioral rules… e.g. visiting inappropriate websites, taking pictures or videos of other people, etc.) and respond accordingly. </a:t>
            </a:r>
            <a:endParaRPr lang="en-US" sz="1800" dirty="0"/>
          </a:p>
        </p:txBody>
      </p:sp>
      <p:sp>
        <p:nvSpPr>
          <p:cNvPr id="8" name="Text Placeholder 7"/>
          <p:cNvSpPr>
            <a:spLocks noGrp="1"/>
          </p:cNvSpPr>
          <p:nvPr>
            <p:ph type="body" sz="quarter" idx="3"/>
          </p:nvPr>
        </p:nvSpPr>
        <p:spPr>
          <a:xfrm>
            <a:off x="4947264" y="1745783"/>
            <a:ext cx="3657600" cy="903288"/>
          </a:xfrm>
        </p:spPr>
        <p:txBody>
          <a:bodyPr/>
          <a:lstStyle/>
          <a:p>
            <a:r>
              <a:rPr lang="en-US" dirty="0" smtClean="0"/>
              <a:t>Hallway Monitoring</a:t>
            </a:r>
            <a:endParaRPr lang="en-US" dirty="0"/>
          </a:p>
        </p:txBody>
      </p:sp>
      <p:sp>
        <p:nvSpPr>
          <p:cNvPr id="9" name="Content Placeholder 8"/>
          <p:cNvSpPr>
            <a:spLocks noGrp="1"/>
          </p:cNvSpPr>
          <p:nvPr>
            <p:ph sz="quarter" idx="4"/>
          </p:nvPr>
        </p:nvSpPr>
        <p:spPr>
          <a:xfrm>
            <a:off x="4719637" y="2421420"/>
            <a:ext cx="4145820" cy="2994289"/>
          </a:xfrm>
        </p:spPr>
        <p:txBody>
          <a:bodyPr>
            <a:noAutofit/>
          </a:bodyPr>
          <a:lstStyle/>
          <a:p>
            <a:pPr marL="0" indent="0">
              <a:buNone/>
            </a:pPr>
            <a:r>
              <a:rPr lang="en-US" sz="1800" dirty="0" smtClean="0"/>
              <a:t>Between class periods, please be standing in the hallway monitoring students during their passing times. Students should be walking (not running) on the right side of the hallway and maintaining a low volume. Remind students of our expectations by stating, “Please walk calmly.” “Please speak quietly, classes are in session.”</a:t>
            </a:r>
            <a:r>
              <a:rPr lang="en-US" sz="1800" dirty="0"/>
              <a:t> </a:t>
            </a:r>
          </a:p>
          <a:p>
            <a:pPr marL="0" indent="0">
              <a:buNone/>
            </a:pPr>
            <a:r>
              <a:rPr lang="en-US" sz="1800" dirty="0" smtClean="0"/>
              <a:t>Remember: Vigilance in the hallway helps to reduce problems and injuries. </a:t>
            </a:r>
            <a:endParaRPr lang="en-US" sz="1800" dirty="0"/>
          </a:p>
        </p:txBody>
      </p:sp>
      <p:pic>
        <p:nvPicPr>
          <p:cNvPr id="10" name="Picture 9" descr="finger.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7237" y="6194515"/>
            <a:ext cx="627572" cy="484180"/>
          </a:xfrm>
          <a:prstGeom prst="rect">
            <a:avLst/>
          </a:prstGeom>
        </p:spPr>
      </p:pic>
      <p:sp>
        <p:nvSpPr>
          <p:cNvPr id="11" name="TextBox 10"/>
          <p:cNvSpPr txBox="1"/>
          <p:nvPr/>
        </p:nvSpPr>
        <p:spPr>
          <a:xfrm>
            <a:off x="6990532" y="6339716"/>
            <a:ext cx="1401701" cy="276999"/>
          </a:xfrm>
          <a:prstGeom prst="rect">
            <a:avLst/>
          </a:prstGeom>
          <a:noFill/>
        </p:spPr>
        <p:txBody>
          <a:bodyPr wrap="square" rtlCol="0">
            <a:spAutoFit/>
          </a:bodyPr>
          <a:lstStyle/>
          <a:p>
            <a:r>
              <a:rPr lang="en-US" sz="1200" dirty="0" smtClean="0">
                <a:solidFill>
                  <a:srgbClr val="FFFFFF"/>
                </a:solidFill>
              </a:rPr>
              <a:t>Click to continue</a:t>
            </a:r>
            <a:endParaRPr lang="en-US" sz="1200" dirty="0">
              <a:solidFill>
                <a:srgbClr val="FFFFFF"/>
              </a:solidFill>
            </a:endParaRPr>
          </a:p>
        </p:txBody>
      </p:sp>
    </p:spTree>
    <p:extLst>
      <p:ext uri="{BB962C8B-B14F-4D97-AF65-F5344CB8AC3E}">
        <p14:creationId xmlns:p14="http://schemas.microsoft.com/office/powerpoint/2010/main" val="6923650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70408" y="407376"/>
            <a:ext cx="6792858" cy="830997"/>
          </a:xfrm>
          <a:prstGeom prst="rect">
            <a:avLst/>
          </a:prstGeom>
          <a:noFill/>
        </p:spPr>
        <p:txBody>
          <a:bodyPr wrap="square" rtlCol="0">
            <a:spAutoFit/>
          </a:bodyPr>
          <a:lstStyle/>
          <a:p>
            <a:pPr algn="ctr"/>
            <a:r>
              <a:rPr lang="en-US" sz="4800" dirty="0" smtClean="0"/>
              <a:t>PRIVACY IS CRITICAL</a:t>
            </a:r>
            <a:endParaRPr lang="en-US" sz="4800" dirty="0"/>
          </a:p>
        </p:txBody>
      </p:sp>
      <p:sp>
        <p:nvSpPr>
          <p:cNvPr id="8" name="TextBox 7"/>
          <p:cNvSpPr txBox="1"/>
          <p:nvPr/>
        </p:nvSpPr>
        <p:spPr>
          <a:xfrm>
            <a:off x="503175" y="1677432"/>
            <a:ext cx="5558881" cy="4524315"/>
          </a:xfrm>
          <a:prstGeom prst="rect">
            <a:avLst/>
          </a:prstGeom>
          <a:noFill/>
        </p:spPr>
        <p:txBody>
          <a:bodyPr wrap="square" rtlCol="0">
            <a:spAutoFit/>
          </a:bodyPr>
          <a:lstStyle/>
          <a:p>
            <a:pPr algn="ctr"/>
            <a:r>
              <a:rPr lang="en-US" sz="3200" dirty="0" smtClean="0">
                <a:solidFill>
                  <a:srgbClr val="FFFFFF"/>
                </a:solidFill>
              </a:rPr>
              <a:t>Through the course of your stay in Ashford School, you will undoubtedly come across information about student needs, services, etc. You MUST </a:t>
            </a:r>
            <a:r>
              <a:rPr lang="en-US" sz="3200" dirty="0">
                <a:solidFill>
                  <a:srgbClr val="FFFFFF"/>
                </a:solidFill>
              </a:rPr>
              <a:t>t</a:t>
            </a:r>
            <a:r>
              <a:rPr lang="en-US" sz="3200" dirty="0" smtClean="0">
                <a:solidFill>
                  <a:srgbClr val="FFFFFF"/>
                </a:solidFill>
              </a:rPr>
              <a:t>reat all information as you receive about students, staff, or the school, as confidential.</a:t>
            </a:r>
            <a:endParaRPr lang="en-US" sz="3200" dirty="0">
              <a:solidFill>
                <a:srgbClr val="FFFFFF"/>
              </a:solidFill>
            </a:endParaRPr>
          </a:p>
        </p:txBody>
      </p:sp>
      <p:pic>
        <p:nvPicPr>
          <p:cNvPr id="10" name="Picture 9" descr="privacy.jpg"/>
          <p:cNvPicPr>
            <a:picLocks noChangeAspect="1"/>
          </p:cNvPicPr>
          <p:nvPr/>
        </p:nvPicPr>
        <p:blipFill>
          <a:blip>
            <a:extLst>
              <a:ext uri="{28A0092B-C50C-407E-A947-70E740481C1C}">
                <a14:useLocalDpi xmlns:a14="http://schemas.microsoft.com/office/drawing/2010/main" val="0"/>
              </a:ext>
            </a:extLst>
          </a:blip>
          <a:stretch>
            <a:fillRect/>
          </a:stretch>
        </p:blipFill>
        <p:spPr>
          <a:xfrm rot="1327310">
            <a:off x="6433446" y="2880426"/>
            <a:ext cx="2267280" cy="2415215"/>
          </a:xfrm>
          <a:prstGeom prst="rect">
            <a:avLst/>
          </a:prstGeom>
        </p:spPr>
      </p:pic>
      <p:pic>
        <p:nvPicPr>
          <p:cNvPr id="11" name="Picture 10" descr="finger.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379" y="6201747"/>
            <a:ext cx="621787" cy="479717"/>
          </a:xfrm>
          <a:prstGeom prst="rect">
            <a:avLst/>
          </a:prstGeom>
        </p:spPr>
      </p:pic>
      <p:sp>
        <p:nvSpPr>
          <p:cNvPr id="12" name="TextBox 11"/>
          <p:cNvSpPr txBox="1"/>
          <p:nvPr/>
        </p:nvSpPr>
        <p:spPr>
          <a:xfrm>
            <a:off x="6924642" y="6340246"/>
            <a:ext cx="1677248" cy="276999"/>
          </a:xfrm>
          <a:prstGeom prst="rect">
            <a:avLst/>
          </a:prstGeom>
          <a:noFill/>
        </p:spPr>
        <p:txBody>
          <a:bodyPr wrap="square" rtlCol="0">
            <a:spAutoFit/>
          </a:bodyPr>
          <a:lstStyle/>
          <a:p>
            <a:r>
              <a:rPr lang="en-US" sz="1200" dirty="0" smtClean="0">
                <a:solidFill>
                  <a:srgbClr val="FFFFFF"/>
                </a:solidFill>
              </a:rPr>
              <a:t>Click to continue</a:t>
            </a:r>
            <a:endParaRPr lang="en-US" sz="1200" dirty="0">
              <a:solidFill>
                <a:srgbClr val="FFFFFF"/>
              </a:solidFill>
            </a:endParaRPr>
          </a:p>
        </p:txBody>
      </p:sp>
    </p:spTree>
    <p:extLst>
      <p:ext uri="{BB962C8B-B14F-4D97-AF65-F5344CB8AC3E}">
        <p14:creationId xmlns:p14="http://schemas.microsoft.com/office/powerpoint/2010/main" val="35836894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8946" y="503194"/>
            <a:ext cx="3250360" cy="742895"/>
          </a:xfrm>
        </p:spPr>
        <p:txBody>
          <a:bodyPr/>
          <a:lstStyle/>
          <a:p>
            <a:r>
              <a:rPr lang="en-US" dirty="0" smtClean="0"/>
              <a:t>Remember!</a:t>
            </a:r>
            <a:endParaRPr lang="en-US" dirty="0"/>
          </a:p>
        </p:txBody>
      </p:sp>
      <p:sp>
        <p:nvSpPr>
          <p:cNvPr id="8" name="Content Placeholder 7"/>
          <p:cNvSpPr>
            <a:spLocks noGrp="1"/>
          </p:cNvSpPr>
          <p:nvPr>
            <p:ph idx="1"/>
          </p:nvPr>
        </p:nvSpPr>
        <p:spPr>
          <a:xfrm>
            <a:off x="4495800" y="2084389"/>
            <a:ext cx="4149725" cy="2372787"/>
          </a:xfrm>
        </p:spPr>
        <p:txBody>
          <a:bodyPr>
            <a:normAutofit/>
          </a:bodyPr>
          <a:lstStyle/>
          <a:p>
            <a:pPr marL="0" indent="0" algn="ctr">
              <a:buNone/>
            </a:pPr>
            <a:r>
              <a:rPr lang="en-US" sz="1800" dirty="0"/>
              <a:t>To receive credit for completing this part of the training, please complete the “Reflection on </a:t>
            </a:r>
            <a:r>
              <a:rPr lang="en-US" sz="1800" dirty="0" smtClean="0"/>
              <a:t>School Policies and Procedures” </a:t>
            </a:r>
            <a:r>
              <a:rPr lang="en-US" sz="1800" dirty="0"/>
              <a:t>located on the school website.</a:t>
            </a:r>
          </a:p>
          <a:p>
            <a:pPr marL="0" indent="0" algn="ctr">
              <a:buNone/>
            </a:pPr>
            <a:r>
              <a:rPr lang="en-US" sz="1800" dirty="0" smtClean="0"/>
              <a:t>Click </a:t>
            </a:r>
            <a:r>
              <a:rPr lang="en-US" sz="1800" u="sng" dirty="0" smtClean="0">
                <a:hlinkClick r:id="rId2"/>
              </a:rPr>
              <a:t>here</a:t>
            </a:r>
            <a:r>
              <a:rPr lang="en-US" sz="1800" dirty="0" smtClean="0"/>
              <a:t> to visit the reflection now</a:t>
            </a:r>
            <a:endParaRPr lang="en-US" sz="1800" dirty="0"/>
          </a:p>
        </p:txBody>
      </p:sp>
      <p:sp>
        <p:nvSpPr>
          <p:cNvPr id="9" name="Text Placeholder 8"/>
          <p:cNvSpPr>
            <a:spLocks noGrp="1"/>
          </p:cNvSpPr>
          <p:nvPr>
            <p:ph type="body" sz="half" idx="2"/>
          </p:nvPr>
        </p:nvSpPr>
        <p:spPr>
          <a:xfrm>
            <a:off x="515155" y="1377471"/>
            <a:ext cx="3522221" cy="4277870"/>
          </a:xfrm>
        </p:spPr>
        <p:txBody>
          <a:bodyPr/>
          <a:lstStyle/>
          <a:p>
            <a:pPr algn="just"/>
            <a:r>
              <a:rPr lang="en-US" dirty="0" smtClean="0"/>
              <a:t>In following school policies and procedures, you are going a long way towards providing students with the consistency they need to be successful.</a:t>
            </a:r>
          </a:p>
          <a:p>
            <a:pPr algn="just"/>
            <a:endParaRPr lang="en-US" dirty="0"/>
          </a:p>
          <a:p>
            <a:pPr algn="just"/>
            <a:r>
              <a:rPr lang="en-US" dirty="0" smtClean="0"/>
              <a:t>Familiarize yourself with evacuation routes, with your sub plans, and with the schedule for the school day. The more you prepare, the more you will meet with success as you work with our students towards their education.</a:t>
            </a:r>
          </a:p>
          <a:p>
            <a:pPr algn="just"/>
            <a:endParaRPr lang="en-US" dirty="0" smtClean="0"/>
          </a:p>
          <a:p>
            <a:pPr algn="just"/>
            <a:r>
              <a:rPr lang="en-US" dirty="0" smtClean="0"/>
              <a:t>Thanks for volunteering to substitute in Ashford School!</a:t>
            </a:r>
            <a:endParaRPr lang="en-US" dirty="0"/>
          </a:p>
        </p:txBody>
      </p:sp>
      <p:pic>
        <p:nvPicPr>
          <p:cNvPr id="10" name="Picture 9" descr="thumb.jpe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691" y="6158571"/>
            <a:ext cx="543668" cy="543668"/>
          </a:xfrm>
          <a:prstGeom prst="rect">
            <a:avLst/>
          </a:prstGeom>
        </p:spPr>
      </p:pic>
      <p:sp>
        <p:nvSpPr>
          <p:cNvPr id="11" name="TextBox 10"/>
          <p:cNvSpPr txBox="1"/>
          <p:nvPr/>
        </p:nvSpPr>
        <p:spPr>
          <a:xfrm>
            <a:off x="5830715" y="6296800"/>
            <a:ext cx="2814810" cy="276999"/>
          </a:xfrm>
          <a:prstGeom prst="rect">
            <a:avLst/>
          </a:prstGeom>
          <a:noFill/>
        </p:spPr>
        <p:txBody>
          <a:bodyPr wrap="square" rtlCol="0">
            <a:spAutoFit/>
          </a:bodyPr>
          <a:lstStyle/>
          <a:p>
            <a:r>
              <a:rPr lang="en-US" sz="1200" dirty="0" smtClean="0">
                <a:solidFill>
                  <a:srgbClr val="FFFFFF"/>
                </a:solidFill>
              </a:rPr>
              <a:t>Click to return to training overview</a:t>
            </a:r>
            <a:endParaRPr lang="en-US" sz="1200" dirty="0">
              <a:solidFill>
                <a:srgbClr val="FFFFFF"/>
              </a:solidFill>
            </a:endParaRPr>
          </a:p>
        </p:txBody>
      </p:sp>
    </p:spTree>
    <p:extLst>
      <p:ext uri="{BB962C8B-B14F-4D97-AF65-F5344CB8AC3E}">
        <p14:creationId xmlns:p14="http://schemas.microsoft.com/office/powerpoint/2010/main" val="25506467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Overview</a:t>
            </a:r>
            <a:endParaRPr lang="en-US" dirty="0"/>
          </a:p>
        </p:txBody>
      </p:sp>
      <p:sp>
        <p:nvSpPr>
          <p:cNvPr id="3" name="Content Placeholder 2"/>
          <p:cNvSpPr>
            <a:spLocks noGrp="1"/>
          </p:cNvSpPr>
          <p:nvPr>
            <p:ph idx="1"/>
          </p:nvPr>
        </p:nvSpPr>
        <p:spPr>
          <a:xfrm>
            <a:off x="765175" y="2070847"/>
            <a:ext cx="7612064" cy="984476"/>
          </a:xfrm>
        </p:spPr>
        <p:txBody>
          <a:bodyPr/>
          <a:lstStyle/>
          <a:p>
            <a:pPr marL="0" indent="0" algn="ctr">
              <a:buNone/>
            </a:pPr>
            <a:r>
              <a:rPr lang="en-US" dirty="0" smtClean="0"/>
              <a:t>Click on each individual icon below to enter the specific training sequence:</a:t>
            </a:r>
            <a:endParaRPr lang="en-US" dirty="0"/>
          </a:p>
        </p:txBody>
      </p:sp>
      <p:sp>
        <p:nvSpPr>
          <p:cNvPr id="8" name="Rectangle 7"/>
          <p:cNvSpPr/>
          <p:nvPr/>
        </p:nvSpPr>
        <p:spPr>
          <a:xfrm>
            <a:off x="417483" y="3800484"/>
            <a:ext cx="3558586" cy="156966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en-US"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hlinkClick r:id="rId2" action="ppaction://hlinksldjump"/>
              </a:rPr>
              <a:t>Classroom</a:t>
            </a:r>
          </a:p>
          <a:p>
            <a:pPr algn="ctr"/>
            <a:r>
              <a:rPr lang="en-US"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hlinkClick r:id="rId2" action="ppaction://hlinksldjump"/>
              </a:rPr>
              <a:t> Management and</a:t>
            </a:r>
          </a:p>
          <a:p>
            <a:pPr algn="ctr"/>
            <a:r>
              <a:rPr lang="en-US" sz="32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hlinkClick r:id="rId2" action="ppaction://hlinksldjump"/>
              </a:rPr>
              <a:t>Student Behavior</a:t>
            </a:r>
            <a:endParaRPr lang="en-US" sz="32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9" name="Rectangle 8"/>
          <p:cNvSpPr/>
          <p:nvPr/>
        </p:nvSpPr>
        <p:spPr>
          <a:xfrm>
            <a:off x="5043726" y="3800484"/>
            <a:ext cx="3680943"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sldjump"/>
              </a:rPr>
              <a:t>School Policies</a:t>
            </a:r>
          </a:p>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sldjump"/>
              </a:rPr>
              <a:t> and</a:t>
            </a:r>
          </a:p>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sldjump"/>
              </a:rPr>
              <a:t>Procedures</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490521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Overview:</a:t>
            </a:r>
            <a:br>
              <a:rPr lang="en-US" sz="4800" dirty="0" smtClean="0"/>
            </a:br>
            <a:r>
              <a:rPr lang="en-US" sz="2800" dirty="0" smtClean="0"/>
              <a:t>Classroom Management and Student Behavior</a:t>
            </a:r>
            <a:endParaRPr lang="en-US" sz="2800" dirty="0"/>
          </a:p>
        </p:txBody>
      </p:sp>
      <p:sp>
        <p:nvSpPr>
          <p:cNvPr id="4" name="Text Placeholder 3"/>
          <p:cNvSpPr>
            <a:spLocks noGrp="1"/>
          </p:cNvSpPr>
          <p:nvPr>
            <p:ph type="body" sz="half" idx="2"/>
          </p:nvPr>
        </p:nvSpPr>
        <p:spPr/>
        <p:txBody>
          <a:bodyPr/>
          <a:lstStyle/>
          <a:p>
            <a:pPr algn="just"/>
            <a:r>
              <a:rPr lang="en-US" dirty="0" smtClean="0"/>
              <a:t>The purpose of this training session is to provide all substitute teachers with:</a:t>
            </a:r>
          </a:p>
          <a:p>
            <a:pPr marL="285750" indent="-285750" algn="l">
              <a:buFont typeface="Arial"/>
              <a:buChar char="•"/>
            </a:pPr>
            <a:r>
              <a:rPr lang="en-US" dirty="0" smtClean="0"/>
              <a:t>Strategies for establishing and maintaining student motivation</a:t>
            </a:r>
          </a:p>
          <a:p>
            <a:pPr marL="285750" indent="-285750" algn="l">
              <a:buFont typeface="Arial"/>
              <a:buChar char="•"/>
            </a:pPr>
            <a:r>
              <a:rPr lang="en-US" dirty="0" smtClean="0"/>
              <a:t>Approaches for constructively handling student discipline issues</a:t>
            </a:r>
          </a:p>
          <a:p>
            <a:pPr marL="285750" indent="-285750" algn="l">
              <a:buFont typeface="Arial"/>
              <a:buChar char="•"/>
            </a:pPr>
            <a:r>
              <a:rPr lang="en-US" dirty="0" smtClean="0"/>
              <a:t>A step-by-step protocol for the student removal and referral process</a:t>
            </a:r>
            <a:endParaRPr lang="en-US" dirty="0"/>
          </a:p>
        </p:txBody>
      </p:sp>
      <p:pic>
        <p:nvPicPr>
          <p:cNvPr id="9" name="Picture Placeholder 8" descr="pic 2.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47" r="47"/>
          <a:stretch>
            <a:fillRect/>
          </a:stretch>
        </p:blipFill>
        <p:spPr>
          <a:xfrm rot="307655">
            <a:off x="4838953" y="3244476"/>
            <a:ext cx="3755697" cy="2612722"/>
          </a:xfrm>
        </p:spPr>
      </p:pic>
      <p:pic>
        <p:nvPicPr>
          <p:cNvPr id="7" name="Picture Placeholder 6" descr="pic 1.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672" r="6672"/>
          <a:stretch>
            <a:fillRect/>
          </a:stretch>
        </p:blipFill>
        <p:spPr>
          <a:xfrm rot="21414752">
            <a:off x="4575535" y="656430"/>
            <a:ext cx="3535362" cy="2713037"/>
          </a:xfrm>
        </p:spPr>
      </p:pic>
      <p:pic>
        <p:nvPicPr>
          <p:cNvPr id="11" name="Picture 10" descr="thumb.jpe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114" y="6302350"/>
            <a:ext cx="435832" cy="435832"/>
          </a:xfrm>
          <a:prstGeom prst="rect">
            <a:avLst/>
          </a:prstGeom>
        </p:spPr>
      </p:pic>
      <p:sp>
        <p:nvSpPr>
          <p:cNvPr id="12" name="TextBox 11"/>
          <p:cNvSpPr txBox="1"/>
          <p:nvPr/>
        </p:nvSpPr>
        <p:spPr>
          <a:xfrm>
            <a:off x="608946" y="6377087"/>
            <a:ext cx="3991508" cy="338554"/>
          </a:xfrm>
          <a:prstGeom prst="rect">
            <a:avLst/>
          </a:prstGeom>
          <a:noFill/>
        </p:spPr>
        <p:txBody>
          <a:bodyPr wrap="square" rtlCol="0">
            <a:spAutoFit/>
          </a:bodyPr>
          <a:lstStyle/>
          <a:p>
            <a:r>
              <a:rPr lang="en-US" sz="1600" dirty="0" smtClean="0">
                <a:solidFill>
                  <a:srgbClr val="FFFFFF"/>
                </a:solidFill>
              </a:rPr>
              <a:t>Click to return to training overview</a:t>
            </a:r>
            <a:endParaRPr lang="en-US" sz="1600" dirty="0">
              <a:solidFill>
                <a:srgbClr val="FFFFFF"/>
              </a:solidFill>
            </a:endParaRPr>
          </a:p>
        </p:txBody>
      </p:sp>
      <p:pic>
        <p:nvPicPr>
          <p:cNvPr id="13" name="Picture 12" descr="finger.png">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89909" y="6270215"/>
            <a:ext cx="489887" cy="467967"/>
          </a:xfrm>
          <a:prstGeom prst="rect">
            <a:avLst/>
          </a:prstGeom>
        </p:spPr>
      </p:pic>
      <p:sp>
        <p:nvSpPr>
          <p:cNvPr id="14" name="TextBox 13"/>
          <p:cNvSpPr txBox="1"/>
          <p:nvPr/>
        </p:nvSpPr>
        <p:spPr>
          <a:xfrm>
            <a:off x="6960582" y="6377087"/>
            <a:ext cx="1629327" cy="307777"/>
          </a:xfrm>
          <a:prstGeom prst="rect">
            <a:avLst/>
          </a:prstGeom>
          <a:noFill/>
        </p:spPr>
        <p:txBody>
          <a:bodyPr wrap="square" rtlCol="0">
            <a:spAutoFit/>
          </a:bodyPr>
          <a:lstStyle/>
          <a:p>
            <a:r>
              <a:rPr lang="en-US" sz="1400" dirty="0" smtClean="0">
                <a:solidFill>
                  <a:srgbClr val="FFFFFF"/>
                </a:solidFill>
              </a:rPr>
              <a:t>Click to continue</a:t>
            </a:r>
            <a:endParaRPr lang="en-US" sz="1400" dirty="0">
              <a:solidFill>
                <a:srgbClr val="FFFFFF"/>
              </a:solidFill>
            </a:endParaRPr>
          </a:p>
        </p:txBody>
      </p:sp>
    </p:spTree>
    <p:extLst>
      <p:ext uri="{BB962C8B-B14F-4D97-AF65-F5344CB8AC3E}">
        <p14:creationId xmlns:p14="http://schemas.microsoft.com/office/powerpoint/2010/main" val="13470633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9468"/>
            <a:ext cx="9144000" cy="1417638"/>
          </a:xfrm>
        </p:spPr>
        <p:txBody>
          <a:bodyPr/>
          <a:lstStyle/>
          <a:p>
            <a:r>
              <a:rPr lang="en-US" dirty="0" smtClean="0"/>
              <a:t>Get to Know the Class</a:t>
            </a:r>
            <a:endParaRPr lang="en-US" dirty="0"/>
          </a:p>
        </p:txBody>
      </p:sp>
      <p:sp>
        <p:nvSpPr>
          <p:cNvPr id="7" name="Content Placeholder 6"/>
          <p:cNvSpPr>
            <a:spLocks noGrp="1"/>
          </p:cNvSpPr>
          <p:nvPr>
            <p:ph idx="1"/>
          </p:nvPr>
        </p:nvSpPr>
        <p:spPr>
          <a:xfrm>
            <a:off x="765175" y="1831213"/>
            <a:ext cx="7612064" cy="4182035"/>
          </a:xfrm>
        </p:spPr>
        <p:txBody>
          <a:bodyPr>
            <a:normAutofit fontScale="62500" lnSpcReduction="20000"/>
          </a:bodyPr>
          <a:lstStyle/>
          <a:p>
            <a:pPr marL="0" indent="0" algn="ctr">
              <a:buNone/>
            </a:pPr>
            <a:r>
              <a:rPr lang="en-US" sz="2900" dirty="0" smtClean="0"/>
              <a:t>Begin each day in the classroom familiarizing yourself with the information left by the classroom teacher. This will often include important information about:</a:t>
            </a:r>
          </a:p>
          <a:p>
            <a:r>
              <a:rPr lang="en-US" sz="2900" dirty="0" smtClean="0"/>
              <a:t>Students who have specific behavior plans</a:t>
            </a:r>
          </a:p>
          <a:p>
            <a:r>
              <a:rPr lang="en-US" sz="2900" dirty="0" smtClean="0"/>
              <a:t>Accommodations for special education students</a:t>
            </a:r>
          </a:p>
          <a:p>
            <a:r>
              <a:rPr lang="en-US" sz="2900" dirty="0" smtClean="0"/>
              <a:t>If applicable, seating charts</a:t>
            </a:r>
          </a:p>
          <a:p>
            <a:pPr marL="0" indent="0" algn="ctr">
              <a:buNone/>
            </a:pPr>
            <a:r>
              <a:rPr lang="en-US" sz="2900" dirty="0" smtClean="0"/>
              <a:t>Often, you can avoid many smaller behavioral issues by sticking to the routine that the students are familiar with.</a:t>
            </a:r>
          </a:p>
          <a:p>
            <a:pPr marL="0" indent="0" algn="ctr">
              <a:buNone/>
            </a:pPr>
            <a:endParaRPr lang="en-US" dirty="0"/>
          </a:p>
          <a:p>
            <a:pPr marL="0" indent="0" algn="ctr">
              <a:buNone/>
            </a:pPr>
            <a:r>
              <a:rPr lang="en-US" dirty="0" smtClean="0"/>
              <a:t>Remember: You set the tone for the day. The initial impact of the substitute teacher is the key factor to a successful day in the classroom. Be self-confident, resilient, and resourceful as well as patient, honest, and enthusiastic.</a:t>
            </a:r>
            <a:endParaRPr lang="en-US" dirty="0"/>
          </a:p>
        </p:txBody>
      </p:sp>
      <p:pic>
        <p:nvPicPr>
          <p:cNvPr id="9" name="Picture 8" descr="finger.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368" y="6349857"/>
            <a:ext cx="658632" cy="508143"/>
          </a:xfrm>
          <a:prstGeom prst="rect">
            <a:avLst/>
          </a:prstGeom>
        </p:spPr>
      </p:pic>
      <p:sp>
        <p:nvSpPr>
          <p:cNvPr id="10" name="TextBox 9"/>
          <p:cNvSpPr txBox="1"/>
          <p:nvPr/>
        </p:nvSpPr>
        <p:spPr>
          <a:xfrm>
            <a:off x="6915944" y="6411833"/>
            <a:ext cx="1569424" cy="307777"/>
          </a:xfrm>
          <a:prstGeom prst="rect">
            <a:avLst/>
          </a:prstGeom>
          <a:noFill/>
        </p:spPr>
        <p:txBody>
          <a:bodyPr wrap="square" rtlCol="0">
            <a:spAutoFit/>
          </a:bodyPr>
          <a:lstStyle/>
          <a:p>
            <a:r>
              <a:rPr lang="en-US" sz="1400" dirty="0" smtClean="0">
                <a:solidFill>
                  <a:srgbClr val="FFFFFF"/>
                </a:solidFill>
              </a:rPr>
              <a:t>Click to Continue</a:t>
            </a:r>
            <a:endParaRPr lang="en-US" sz="1400" dirty="0">
              <a:solidFill>
                <a:srgbClr val="FFFFFF"/>
              </a:solidFill>
            </a:endParaRPr>
          </a:p>
        </p:txBody>
      </p:sp>
    </p:spTree>
    <p:extLst>
      <p:ext uri="{BB962C8B-B14F-4D97-AF65-F5344CB8AC3E}">
        <p14:creationId xmlns:p14="http://schemas.microsoft.com/office/powerpoint/2010/main" val="39481660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Be Sure You Understand the Lesson Plans</a:t>
            </a:r>
            <a:endParaRPr lang="en-US" dirty="0"/>
          </a:p>
        </p:txBody>
      </p:sp>
      <p:sp>
        <p:nvSpPr>
          <p:cNvPr id="3" name="Content Placeholder 2"/>
          <p:cNvSpPr>
            <a:spLocks noGrp="1"/>
          </p:cNvSpPr>
          <p:nvPr>
            <p:ph idx="1"/>
          </p:nvPr>
        </p:nvSpPr>
        <p:spPr>
          <a:xfrm>
            <a:off x="765175" y="1629505"/>
            <a:ext cx="7612064" cy="4623377"/>
          </a:xfrm>
        </p:spPr>
        <p:txBody>
          <a:bodyPr>
            <a:noAutofit/>
          </a:bodyPr>
          <a:lstStyle/>
          <a:p>
            <a:r>
              <a:rPr lang="en-US" sz="1600" dirty="0" smtClean="0"/>
              <a:t>Read the lesson plans thoroughly. Be sure to identify any pieces of the lesson that you need to differentiate for specific students</a:t>
            </a:r>
          </a:p>
          <a:p>
            <a:r>
              <a:rPr lang="en-US" sz="1600" dirty="0" smtClean="0"/>
              <a:t>In the case that the teacher is unable to leave lesson plans, the wall hanger containing the </a:t>
            </a:r>
            <a:r>
              <a:rPr lang="en-US" sz="1600" dirty="0"/>
              <a:t>School Safety and Emergency </a:t>
            </a:r>
            <a:r>
              <a:rPr lang="en-US" sz="1600" dirty="0" smtClean="0"/>
              <a:t>Guide binder should also contain “Emergency Substitute Lesson Plans.”</a:t>
            </a:r>
          </a:p>
          <a:p>
            <a:r>
              <a:rPr lang="en-US" sz="1600" dirty="0" smtClean="0"/>
              <a:t>Each teacher should have identified a substitute partner teacher. If you have any confusion about sub plans or have any specific questions, seek this person out before the school day begins</a:t>
            </a:r>
          </a:p>
          <a:p>
            <a:r>
              <a:rPr lang="en-US" sz="1600" dirty="0" smtClean="0"/>
              <a:t>Follow the lesson plans as closely as possible. If a situation arises where certain tasks were not accomplished, make sure you leave a general explanation with feedback for the classroom teacher so they know where to pick up instruction upon their return</a:t>
            </a:r>
          </a:p>
          <a:p>
            <a:r>
              <a:rPr lang="en-US" sz="1600" dirty="0" smtClean="0"/>
              <a:t>If there is an instance where there are no lesson plans and you are unable to find emergency plans, you MUST notify an administrator; additionally, document this in your substitute reflection at the end of the school day.</a:t>
            </a:r>
            <a:endParaRPr lang="en-US" sz="1600" dirty="0"/>
          </a:p>
        </p:txBody>
      </p:sp>
      <p:sp>
        <p:nvSpPr>
          <p:cNvPr id="4" name="Rectangle 3"/>
          <p:cNvSpPr/>
          <p:nvPr/>
        </p:nvSpPr>
        <p:spPr>
          <a:xfrm>
            <a:off x="6903685" y="6406769"/>
            <a:ext cx="1581683" cy="307777"/>
          </a:xfrm>
          <a:prstGeom prst="rect">
            <a:avLst/>
          </a:prstGeom>
        </p:spPr>
        <p:txBody>
          <a:bodyPr wrap="none">
            <a:spAutoFit/>
          </a:bodyPr>
          <a:lstStyle/>
          <a:p>
            <a:r>
              <a:rPr lang="en-US" sz="1400" dirty="0">
                <a:solidFill>
                  <a:srgbClr val="FFFFFF"/>
                </a:solidFill>
              </a:rPr>
              <a:t>Click to Continue</a:t>
            </a:r>
          </a:p>
        </p:txBody>
      </p:sp>
      <p:pic>
        <p:nvPicPr>
          <p:cNvPr id="5" name="Picture 4" descr="finger.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368" y="6349857"/>
            <a:ext cx="658632" cy="508143"/>
          </a:xfrm>
          <a:prstGeom prst="rect">
            <a:avLst/>
          </a:prstGeom>
        </p:spPr>
      </p:pic>
    </p:spTree>
    <p:extLst>
      <p:ext uri="{BB962C8B-B14F-4D97-AF65-F5344CB8AC3E}">
        <p14:creationId xmlns:p14="http://schemas.microsoft.com/office/powerpoint/2010/main" val="28399023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US" dirty="0" smtClean="0"/>
              <a:t>Strategies for Behavior Management</a:t>
            </a:r>
            <a:endParaRPr lang="en-US" dirty="0"/>
          </a:p>
        </p:txBody>
      </p:sp>
      <p:sp>
        <p:nvSpPr>
          <p:cNvPr id="3" name="Content Placeholder 2"/>
          <p:cNvSpPr>
            <a:spLocks noGrp="1"/>
          </p:cNvSpPr>
          <p:nvPr>
            <p:ph idx="1"/>
          </p:nvPr>
        </p:nvSpPr>
        <p:spPr>
          <a:xfrm>
            <a:off x="0" y="1629505"/>
            <a:ext cx="9144000" cy="982496"/>
          </a:xfrm>
        </p:spPr>
        <p:txBody>
          <a:bodyPr>
            <a:normAutofit/>
          </a:bodyPr>
          <a:lstStyle/>
          <a:p>
            <a:pPr marL="0" indent="0">
              <a:buNone/>
            </a:pPr>
            <a:r>
              <a:rPr lang="en-US" sz="1800" dirty="0" smtClean="0"/>
              <a:t>When dealing with minor behavioral infractions (inappropriate clothing, disrupting the learning of others, horse-play, throwing objects, teasing, not listening, etc.), use the following strategies to redirect the students involved: </a:t>
            </a:r>
            <a:endParaRPr lang="en-US" sz="1800" dirty="0"/>
          </a:p>
        </p:txBody>
      </p:sp>
      <p:sp>
        <p:nvSpPr>
          <p:cNvPr id="4" name="TextBox 3"/>
          <p:cNvSpPr txBox="1"/>
          <p:nvPr/>
        </p:nvSpPr>
        <p:spPr>
          <a:xfrm>
            <a:off x="211339" y="2524157"/>
            <a:ext cx="5798488" cy="523220"/>
          </a:xfrm>
          <a:prstGeom prst="rect">
            <a:avLst/>
          </a:prstGeom>
          <a:noFill/>
        </p:spPr>
        <p:txBody>
          <a:bodyPr wrap="square" rtlCol="0">
            <a:spAutoFit/>
          </a:bodyPr>
          <a:lstStyle/>
          <a:p>
            <a:r>
              <a:rPr lang="en-US" sz="1400" b="1" u="sng" dirty="0" smtClean="0">
                <a:solidFill>
                  <a:srgbClr val="FFFFFF"/>
                </a:solidFill>
              </a:rPr>
              <a:t>Proximity</a:t>
            </a:r>
            <a:r>
              <a:rPr lang="en-US" sz="1400" dirty="0" smtClean="0">
                <a:solidFill>
                  <a:srgbClr val="FFFFFF"/>
                </a:solidFill>
              </a:rPr>
              <a:t>- Often your presence when standing near a student who is off task will be enough to redirect them</a:t>
            </a:r>
            <a:endParaRPr lang="en-US" sz="1400" dirty="0">
              <a:solidFill>
                <a:srgbClr val="FFFFFF"/>
              </a:solidFill>
            </a:endParaRPr>
          </a:p>
        </p:txBody>
      </p:sp>
      <p:pic>
        <p:nvPicPr>
          <p:cNvPr id="5" name="Picture 4" descr="proximity.jpg"/>
          <p:cNvPicPr>
            <a:picLocks noChangeAspect="1"/>
          </p:cNvPicPr>
          <p:nvPr/>
        </p:nvPicPr>
        <p:blipFill>
          <a:blip>
            <a:extLst>
              <a:ext uri="{28A0092B-C50C-407E-A947-70E740481C1C}">
                <a14:useLocalDpi xmlns:a14="http://schemas.microsoft.com/office/drawing/2010/main" val="0"/>
              </a:ext>
            </a:extLst>
          </a:blip>
          <a:stretch>
            <a:fillRect/>
          </a:stretch>
        </p:blipFill>
        <p:spPr>
          <a:xfrm>
            <a:off x="5825715" y="2432277"/>
            <a:ext cx="1266163" cy="844108"/>
          </a:xfrm>
          <a:prstGeom prst="rect">
            <a:avLst/>
          </a:prstGeom>
        </p:spPr>
      </p:pic>
      <p:sp>
        <p:nvSpPr>
          <p:cNvPr id="6" name="TextBox 5"/>
          <p:cNvSpPr txBox="1"/>
          <p:nvPr/>
        </p:nvSpPr>
        <p:spPr>
          <a:xfrm>
            <a:off x="1562870" y="3309714"/>
            <a:ext cx="6313643" cy="523220"/>
          </a:xfrm>
          <a:prstGeom prst="rect">
            <a:avLst/>
          </a:prstGeom>
          <a:noFill/>
        </p:spPr>
        <p:txBody>
          <a:bodyPr wrap="square" rtlCol="0">
            <a:spAutoFit/>
          </a:bodyPr>
          <a:lstStyle/>
          <a:p>
            <a:r>
              <a:rPr lang="en-US" sz="1400" b="1" u="sng" dirty="0" smtClean="0">
                <a:solidFill>
                  <a:srgbClr val="FFFFFF"/>
                </a:solidFill>
              </a:rPr>
              <a:t>Peer Role-Model</a:t>
            </a:r>
            <a:r>
              <a:rPr lang="en-US" sz="1400" dirty="0" smtClean="0">
                <a:solidFill>
                  <a:srgbClr val="FFFFFF"/>
                </a:solidFill>
              </a:rPr>
              <a:t>- Acknowledging examples of positive behavior works well to reinforce expectations and redirect off-task behavior</a:t>
            </a:r>
            <a:endParaRPr lang="en-US" sz="1400" b="1" u="sng" dirty="0">
              <a:solidFill>
                <a:srgbClr val="FFFFFF"/>
              </a:solidFill>
            </a:endParaRPr>
          </a:p>
        </p:txBody>
      </p:sp>
      <p:pic>
        <p:nvPicPr>
          <p:cNvPr id="7" name="Picture 6" descr="pencil.jpg"/>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357872" y="3179131"/>
            <a:ext cx="1137003" cy="754844"/>
          </a:xfrm>
          <a:prstGeom prst="rect">
            <a:avLst/>
          </a:prstGeom>
        </p:spPr>
      </p:pic>
      <p:sp>
        <p:nvSpPr>
          <p:cNvPr id="8" name="TextBox 7"/>
          <p:cNvSpPr txBox="1"/>
          <p:nvPr/>
        </p:nvSpPr>
        <p:spPr>
          <a:xfrm>
            <a:off x="1612593" y="4704797"/>
            <a:ext cx="6888806" cy="523220"/>
          </a:xfrm>
          <a:prstGeom prst="rect">
            <a:avLst/>
          </a:prstGeom>
          <a:noFill/>
        </p:spPr>
        <p:txBody>
          <a:bodyPr wrap="square" rtlCol="0">
            <a:spAutoFit/>
          </a:bodyPr>
          <a:lstStyle/>
          <a:p>
            <a:r>
              <a:rPr lang="en-US" sz="1400" b="1" u="sng" dirty="0" smtClean="0">
                <a:solidFill>
                  <a:srgbClr val="FFFFFF"/>
                </a:solidFill>
              </a:rPr>
              <a:t>Private Conversation</a:t>
            </a:r>
            <a:r>
              <a:rPr lang="en-US" sz="1400" dirty="0" smtClean="0">
                <a:solidFill>
                  <a:srgbClr val="FFFFFF"/>
                </a:solidFill>
              </a:rPr>
              <a:t>- Have a private discussion with the student in the hallway, where you can address their behavior without their peers hearing the conversation</a:t>
            </a:r>
            <a:endParaRPr lang="en-US" sz="1400" b="1" u="sng" dirty="0">
              <a:solidFill>
                <a:srgbClr val="FFFFFF"/>
              </a:solidFill>
            </a:endParaRPr>
          </a:p>
        </p:txBody>
      </p:sp>
      <p:pic>
        <p:nvPicPr>
          <p:cNvPr id="9" name="Picture 8" descr="discussion.png"/>
          <p:cNvPicPr>
            <a:picLocks noChangeAspect="1"/>
          </p:cNvPicPr>
          <p:nvPr/>
        </p:nvPicPr>
        <p:blipFill>
          <a:blip>
            <a:extLst>
              <a:ext uri="{28A0092B-C50C-407E-A947-70E740481C1C}">
                <a14:useLocalDpi xmlns:a14="http://schemas.microsoft.com/office/drawing/2010/main" val="0"/>
              </a:ext>
            </a:extLst>
          </a:blip>
          <a:stretch>
            <a:fillRect/>
          </a:stretch>
        </p:blipFill>
        <p:spPr>
          <a:xfrm>
            <a:off x="425867" y="4607793"/>
            <a:ext cx="1069008" cy="710890"/>
          </a:xfrm>
          <a:prstGeom prst="rect">
            <a:avLst/>
          </a:prstGeom>
        </p:spPr>
      </p:pic>
      <p:sp>
        <p:nvSpPr>
          <p:cNvPr id="10" name="TextBox 9"/>
          <p:cNvSpPr txBox="1"/>
          <p:nvPr/>
        </p:nvSpPr>
        <p:spPr>
          <a:xfrm>
            <a:off x="515157" y="3969901"/>
            <a:ext cx="6936621" cy="523220"/>
          </a:xfrm>
          <a:prstGeom prst="rect">
            <a:avLst/>
          </a:prstGeom>
          <a:noFill/>
        </p:spPr>
        <p:txBody>
          <a:bodyPr wrap="square" rtlCol="0">
            <a:spAutoFit/>
          </a:bodyPr>
          <a:lstStyle/>
          <a:p>
            <a:r>
              <a:rPr lang="en-US" sz="1400" b="1" u="sng" dirty="0" smtClean="0">
                <a:solidFill>
                  <a:srgbClr val="FFFFFF"/>
                </a:solidFill>
              </a:rPr>
              <a:t>Seat Change</a:t>
            </a:r>
            <a:r>
              <a:rPr lang="en-US" sz="1400" dirty="0" smtClean="0">
                <a:solidFill>
                  <a:srgbClr val="FFFFFF"/>
                </a:solidFill>
              </a:rPr>
              <a:t>- If behavior persists, move a student’s seat to an area of the classroom where they will be less likely to distract others or to be distracted</a:t>
            </a:r>
            <a:endParaRPr lang="en-US" sz="1400" b="1" u="sng" dirty="0">
              <a:solidFill>
                <a:srgbClr val="FFFFFF"/>
              </a:solidFill>
            </a:endParaRPr>
          </a:p>
        </p:txBody>
      </p:sp>
      <p:pic>
        <p:nvPicPr>
          <p:cNvPr id="11" name="Picture 10" descr="des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214" y="3832934"/>
            <a:ext cx="1249773" cy="774859"/>
          </a:xfrm>
          <a:prstGeom prst="rect">
            <a:avLst/>
          </a:prstGeom>
        </p:spPr>
      </p:pic>
      <p:sp>
        <p:nvSpPr>
          <p:cNvPr id="12" name="TextBox 11"/>
          <p:cNvSpPr txBox="1"/>
          <p:nvPr/>
        </p:nvSpPr>
        <p:spPr>
          <a:xfrm>
            <a:off x="425867" y="5401376"/>
            <a:ext cx="7296031" cy="523220"/>
          </a:xfrm>
          <a:prstGeom prst="rect">
            <a:avLst/>
          </a:prstGeom>
          <a:noFill/>
        </p:spPr>
        <p:txBody>
          <a:bodyPr wrap="square" rtlCol="0">
            <a:spAutoFit/>
          </a:bodyPr>
          <a:lstStyle/>
          <a:p>
            <a:r>
              <a:rPr lang="en-US" sz="1400" b="1" u="sng" dirty="0" smtClean="0">
                <a:solidFill>
                  <a:srgbClr val="FFFFFF"/>
                </a:solidFill>
              </a:rPr>
              <a:t>Use the Sub Partner</a:t>
            </a:r>
            <a:r>
              <a:rPr lang="en-US" sz="1400" dirty="0" smtClean="0">
                <a:solidFill>
                  <a:srgbClr val="FFFFFF"/>
                </a:solidFill>
              </a:rPr>
              <a:t>- If a student is finding it difficult to stay on task, have them complete their work in the Sub Partners classroom</a:t>
            </a:r>
            <a:endParaRPr lang="en-US" sz="1400" b="1" u="sng" dirty="0">
              <a:solidFill>
                <a:srgbClr val="FFFFFF"/>
              </a:solidFill>
            </a:endParaRPr>
          </a:p>
        </p:txBody>
      </p:sp>
      <p:pic>
        <p:nvPicPr>
          <p:cNvPr id="13" name="Picture 12" descr="study.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036" y="5318683"/>
            <a:ext cx="1019874" cy="678680"/>
          </a:xfrm>
          <a:prstGeom prst="rect">
            <a:avLst/>
          </a:prstGeom>
        </p:spPr>
      </p:pic>
      <p:pic>
        <p:nvPicPr>
          <p:cNvPr id="14" name="Picture 13" descr="finger.png">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3987" y="6341077"/>
            <a:ext cx="670013" cy="516924"/>
          </a:xfrm>
          <a:prstGeom prst="rect">
            <a:avLst/>
          </a:prstGeom>
        </p:spPr>
      </p:pic>
      <p:sp>
        <p:nvSpPr>
          <p:cNvPr id="15" name="Rectangle 14"/>
          <p:cNvSpPr/>
          <p:nvPr/>
        </p:nvSpPr>
        <p:spPr>
          <a:xfrm>
            <a:off x="7091878" y="6455417"/>
            <a:ext cx="1382109" cy="276999"/>
          </a:xfrm>
          <a:prstGeom prst="rect">
            <a:avLst/>
          </a:prstGeom>
        </p:spPr>
        <p:txBody>
          <a:bodyPr wrap="none">
            <a:spAutoFit/>
          </a:bodyPr>
          <a:lstStyle/>
          <a:p>
            <a:r>
              <a:rPr lang="en-US" sz="1200" dirty="0">
                <a:solidFill>
                  <a:srgbClr val="FFFFFF"/>
                </a:solidFill>
              </a:rPr>
              <a:t>Click to Continue</a:t>
            </a:r>
          </a:p>
        </p:txBody>
      </p:sp>
      <p:sp>
        <p:nvSpPr>
          <p:cNvPr id="16" name="TextBox 15"/>
          <p:cNvSpPr txBox="1"/>
          <p:nvPr/>
        </p:nvSpPr>
        <p:spPr>
          <a:xfrm>
            <a:off x="1365759" y="5924596"/>
            <a:ext cx="6510754" cy="646331"/>
          </a:xfrm>
          <a:prstGeom prst="rect">
            <a:avLst/>
          </a:prstGeom>
          <a:noFill/>
        </p:spPr>
        <p:txBody>
          <a:bodyPr wrap="square" rtlCol="0">
            <a:spAutoFit/>
          </a:bodyPr>
          <a:lstStyle/>
          <a:p>
            <a:pPr algn="ctr"/>
            <a:r>
              <a:rPr lang="en-US" b="1" dirty="0" smtClean="0">
                <a:solidFill>
                  <a:schemeClr val="bg1"/>
                </a:solidFill>
              </a:rPr>
              <a:t>Be sure to read the sub plans carefully for specific individual behavior plans that may be in place</a:t>
            </a:r>
            <a:endParaRPr lang="en-US" b="1" dirty="0">
              <a:solidFill>
                <a:schemeClr val="bg1"/>
              </a:solidFill>
            </a:endParaRPr>
          </a:p>
        </p:txBody>
      </p:sp>
    </p:spTree>
    <p:extLst>
      <p:ext uri="{BB962C8B-B14F-4D97-AF65-F5344CB8AC3E}">
        <p14:creationId xmlns:p14="http://schemas.microsoft.com/office/powerpoint/2010/main" val="6884669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your resources…</a:t>
            </a:r>
            <a:endParaRPr lang="en-US" dirty="0"/>
          </a:p>
        </p:txBody>
      </p:sp>
      <p:sp>
        <p:nvSpPr>
          <p:cNvPr id="3" name="Content Placeholder 2"/>
          <p:cNvSpPr>
            <a:spLocks noGrp="1"/>
          </p:cNvSpPr>
          <p:nvPr>
            <p:ph idx="1"/>
          </p:nvPr>
        </p:nvSpPr>
        <p:spPr>
          <a:xfrm>
            <a:off x="765175" y="2825691"/>
            <a:ext cx="7612064" cy="2098770"/>
          </a:xfrm>
        </p:spPr>
        <p:txBody>
          <a:bodyPr/>
          <a:lstStyle/>
          <a:p>
            <a:pPr marL="0" indent="0">
              <a:buNone/>
            </a:pPr>
            <a:r>
              <a:rPr lang="en-US" dirty="0" smtClean="0"/>
              <a:t>If there are building behavioral issues, give the office a quick phone call. If an administrator is available, they will take a walk down to the classroom to check in. Many times, this can serve to correct smaller behavioral issues.</a:t>
            </a:r>
            <a:endParaRPr lang="en-US" dirty="0"/>
          </a:p>
        </p:txBody>
      </p:sp>
      <p:pic>
        <p:nvPicPr>
          <p:cNvPr id="4" name="Picture 3" descr="finger.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7237" y="6218479"/>
            <a:ext cx="627572" cy="484180"/>
          </a:xfrm>
          <a:prstGeom prst="rect">
            <a:avLst/>
          </a:prstGeom>
        </p:spPr>
      </p:pic>
      <p:sp>
        <p:nvSpPr>
          <p:cNvPr id="5" name="TextBox 4"/>
          <p:cNvSpPr txBox="1"/>
          <p:nvPr/>
        </p:nvSpPr>
        <p:spPr>
          <a:xfrm>
            <a:off x="6951578" y="6350277"/>
            <a:ext cx="1425661" cy="276999"/>
          </a:xfrm>
          <a:prstGeom prst="rect">
            <a:avLst/>
          </a:prstGeom>
          <a:noFill/>
        </p:spPr>
        <p:txBody>
          <a:bodyPr wrap="square" rtlCol="0">
            <a:spAutoFit/>
          </a:bodyPr>
          <a:lstStyle/>
          <a:p>
            <a:r>
              <a:rPr lang="en-US" sz="1200" dirty="0" smtClean="0">
                <a:solidFill>
                  <a:schemeClr val="bg1"/>
                </a:solidFill>
              </a:rPr>
              <a:t>Click to continue</a:t>
            </a:r>
            <a:endParaRPr lang="en-US" sz="1200" dirty="0">
              <a:solidFill>
                <a:schemeClr val="bg1"/>
              </a:solidFill>
            </a:endParaRPr>
          </a:p>
        </p:txBody>
      </p:sp>
    </p:spTree>
    <p:extLst>
      <p:ext uri="{BB962C8B-B14F-4D97-AF65-F5344CB8AC3E}">
        <p14:creationId xmlns:p14="http://schemas.microsoft.com/office/powerpoint/2010/main" val="26085689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Behavior Infractions</a:t>
            </a:r>
            <a:endParaRPr lang="en-US" dirty="0"/>
          </a:p>
        </p:txBody>
      </p:sp>
      <p:sp>
        <p:nvSpPr>
          <p:cNvPr id="3" name="Content Placeholder 2"/>
          <p:cNvSpPr>
            <a:spLocks noGrp="1"/>
          </p:cNvSpPr>
          <p:nvPr>
            <p:ph idx="1"/>
          </p:nvPr>
        </p:nvSpPr>
        <p:spPr>
          <a:xfrm>
            <a:off x="0" y="1617523"/>
            <a:ext cx="9144000" cy="4744736"/>
          </a:xfrm>
        </p:spPr>
        <p:txBody>
          <a:bodyPr>
            <a:normAutofit lnSpcReduction="10000"/>
          </a:bodyPr>
          <a:lstStyle/>
          <a:p>
            <a:pPr marL="0" indent="0" algn="ctr">
              <a:buNone/>
            </a:pPr>
            <a:r>
              <a:rPr lang="en-US" u="sng" dirty="0" smtClean="0">
                <a:solidFill>
                  <a:srgbClr val="FFFFFF"/>
                </a:solidFill>
              </a:rPr>
              <a:t>Any </a:t>
            </a:r>
            <a:r>
              <a:rPr lang="en-US" u="sng" dirty="0" smtClean="0">
                <a:solidFill>
                  <a:srgbClr val="FFFFFF"/>
                </a:solidFill>
              </a:rPr>
              <a:t>student </a:t>
            </a:r>
            <a:r>
              <a:rPr lang="en-US" u="sng" dirty="0" smtClean="0">
                <a:solidFill>
                  <a:srgbClr val="FFFFFF"/>
                </a:solidFill>
              </a:rPr>
              <a:t>who has a major behavioral infraction should immediately be sent to the main school office</a:t>
            </a:r>
          </a:p>
          <a:p>
            <a:pPr marL="0" indent="0" algn="ctr">
              <a:buNone/>
            </a:pPr>
            <a:r>
              <a:rPr lang="en-US" sz="2000" dirty="0" smtClean="0">
                <a:solidFill>
                  <a:srgbClr val="FFFFFF"/>
                </a:solidFill>
              </a:rPr>
              <a:t>However…</a:t>
            </a:r>
          </a:p>
          <a:p>
            <a:pPr marL="0" indent="0">
              <a:buNone/>
            </a:pPr>
            <a:r>
              <a:rPr lang="en-US" sz="2000" dirty="0" smtClean="0">
                <a:solidFill>
                  <a:srgbClr val="FFFFFF"/>
                </a:solidFill>
              </a:rPr>
              <a:t>Please consider a student’s behavior plan, prior to making any decisions in regards to removal from the classroom.</a:t>
            </a:r>
          </a:p>
          <a:p>
            <a:pPr marL="0" indent="0">
              <a:buNone/>
            </a:pPr>
            <a:r>
              <a:rPr lang="en-US" sz="1800" dirty="0" smtClean="0">
                <a:solidFill>
                  <a:srgbClr val="FFFFFF"/>
                </a:solidFill>
              </a:rPr>
              <a:t>Examples of major behavioral infractions include but are not limited to:</a:t>
            </a:r>
          </a:p>
          <a:p>
            <a:pPr>
              <a:buFontTx/>
              <a:buChar char="-"/>
            </a:pPr>
            <a:r>
              <a:rPr lang="en-US" sz="1400" dirty="0" smtClean="0">
                <a:solidFill>
                  <a:srgbClr val="FFFFFF"/>
                </a:solidFill>
              </a:rPr>
              <a:t>Verbal Threats (“I will kill you!”) For younger students (Pre-K to 2), an in-class/verbal response may be appropriate</a:t>
            </a:r>
          </a:p>
          <a:p>
            <a:pPr>
              <a:buFontTx/>
              <a:buChar char="-"/>
            </a:pPr>
            <a:r>
              <a:rPr lang="en-US" sz="1400" dirty="0" smtClean="0">
                <a:solidFill>
                  <a:srgbClr val="FFFFFF"/>
                </a:solidFill>
              </a:rPr>
              <a:t>Causing physical harm to others or to themselves 	- </a:t>
            </a:r>
            <a:r>
              <a:rPr lang="en-US" sz="1400" dirty="0">
                <a:solidFill>
                  <a:srgbClr val="FFFFFF"/>
                </a:solidFill>
              </a:rPr>
              <a:t>Threat to the teacher/major classroom disruption</a:t>
            </a:r>
          </a:p>
          <a:p>
            <a:pPr>
              <a:buFontTx/>
              <a:buChar char="-"/>
            </a:pPr>
            <a:r>
              <a:rPr lang="en-US" sz="1400" dirty="0" smtClean="0">
                <a:solidFill>
                  <a:srgbClr val="FFFFFF"/>
                </a:solidFill>
              </a:rPr>
              <a:t>Obscene language. For younger students (Pre-K to </a:t>
            </a:r>
            <a:r>
              <a:rPr lang="en-US" sz="1400" dirty="0">
                <a:solidFill>
                  <a:srgbClr val="FFFFFF"/>
                </a:solidFill>
              </a:rPr>
              <a:t>2) , an in-class/verbal response may be appropriate</a:t>
            </a:r>
          </a:p>
          <a:p>
            <a:pPr>
              <a:buFontTx/>
              <a:buChar char="-"/>
            </a:pPr>
            <a:r>
              <a:rPr lang="en-US" sz="1400" dirty="0" smtClean="0">
                <a:solidFill>
                  <a:srgbClr val="FFFFFF"/>
                </a:solidFill>
              </a:rPr>
              <a:t>Breaking or damaging property		- Misuse of computers (visiting inappropriate sites)</a:t>
            </a:r>
          </a:p>
        </p:txBody>
      </p:sp>
      <p:pic>
        <p:nvPicPr>
          <p:cNvPr id="4" name="Picture 3" descr="finger.png">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2017" y="6470713"/>
            <a:ext cx="501983" cy="387287"/>
          </a:xfrm>
          <a:prstGeom prst="rect">
            <a:avLst/>
          </a:prstGeom>
        </p:spPr>
      </p:pic>
      <p:sp>
        <p:nvSpPr>
          <p:cNvPr id="5" name="TextBox 4"/>
          <p:cNvSpPr txBox="1"/>
          <p:nvPr/>
        </p:nvSpPr>
        <p:spPr>
          <a:xfrm>
            <a:off x="7299027" y="6471951"/>
            <a:ext cx="1342990" cy="276999"/>
          </a:xfrm>
          <a:prstGeom prst="rect">
            <a:avLst/>
          </a:prstGeom>
          <a:noFill/>
        </p:spPr>
        <p:txBody>
          <a:bodyPr wrap="square" rtlCol="0">
            <a:spAutoFit/>
          </a:bodyPr>
          <a:lstStyle/>
          <a:p>
            <a:r>
              <a:rPr lang="en-US" sz="1200" dirty="0" smtClean="0">
                <a:solidFill>
                  <a:srgbClr val="FFFFFF"/>
                </a:solidFill>
              </a:rPr>
              <a:t>Click to continue</a:t>
            </a:r>
            <a:endParaRPr lang="en-US" sz="1200" dirty="0">
              <a:solidFill>
                <a:srgbClr val="FFFFFF"/>
              </a:solidFill>
            </a:endParaRPr>
          </a:p>
        </p:txBody>
      </p:sp>
    </p:spTree>
    <p:extLst>
      <p:ext uri="{BB962C8B-B14F-4D97-AF65-F5344CB8AC3E}">
        <p14:creationId xmlns:p14="http://schemas.microsoft.com/office/powerpoint/2010/main" val="25833935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823" y="3905221"/>
            <a:ext cx="7296031" cy="823122"/>
          </a:xfrm>
        </p:spPr>
        <p:txBody>
          <a:bodyPr/>
          <a:lstStyle/>
          <a:p>
            <a:r>
              <a:rPr lang="en-US" sz="2400" b="1" dirty="0" smtClean="0"/>
              <a:t>1. Speak to the student quietly, in a calm tone of voice, and in private if possible.</a:t>
            </a:r>
            <a:endParaRPr lang="en-US" sz="2400" b="1" dirty="0"/>
          </a:p>
        </p:txBody>
      </p:sp>
      <p:sp>
        <p:nvSpPr>
          <p:cNvPr id="5" name="Subtitle 4"/>
          <p:cNvSpPr>
            <a:spLocks noGrp="1"/>
          </p:cNvSpPr>
          <p:nvPr>
            <p:ph type="subTitle" idx="1"/>
          </p:nvPr>
        </p:nvSpPr>
        <p:spPr>
          <a:xfrm>
            <a:off x="107822" y="4896202"/>
            <a:ext cx="9036177" cy="990600"/>
          </a:xfrm>
        </p:spPr>
        <p:txBody>
          <a:bodyPr/>
          <a:lstStyle/>
          <a:p>
            <a:r>
              <a:rPr lang="en-US" sz="2400" b="1" dirty="0" smtClean="0"/>
              <a:t>2. Be specific about your expectations when they leave. “Please report to the main office. I will call to let them know you are on your way.” </a:t>
            </a:r>
            <a:endParaRPr lang="en-US" sz="2400" b="1" dirty="0"/>
          </a:p>
        </p:txBody>
      </p:sp>
      <p:pic>
        <p:nvPicPr>
          <p:cNvPr id="9" name="Picture 8" descr="discip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22686">
            <a:off x="5264571" y="384428"/>
            <a:ext cx="3340987" cy="3355144"/>
          </a:xfrm>
          <a:prstGeom prst="rect">
            <a:avLst/>
          </a:prstGeom>
        </p:spPr>
      </p:pic>
      <p:sp>
        <p:nvSpPr>
          <p:cNvPr id="10" name="TextBox 9"/>
          <p:cNvSpPr txBox="1"/>
          <p:nvPr/>
        </p:nvSpPr>
        <p:spPr>
          <a:xfrm>
            <a:off x="239607" y="766826"/>
            <a:ext cx="4564512" cy="1384995"/>
          </a:xfrm>
          <a:prstGeom prst="rect">
            <a:avLst/>
          </a:prstGeom>
          <a:noFill/>
        </p:spPr>
        <p:txBody>
          <a:bodyPr wrap="square" rtlCol="0">
            <a:spAutoFit/>
          </a:bodyPr>
          <a:lstStyle/>
          <a:p>
            <a:pPr algn="ctr"/>
            <a:r>
              <a:rPr lang="en-US" sz="2800" dirty="0" smtClean="0"/>
              <a:t>If a student is being sent out of the classroom, follow these simple steps:</a:t>
            </a:r>
            <a:endParaRPr lang="en-US" sz="2800" dirty="0"/>
          </a:p>
        </p:txBody>
      </p:sp>
      <p:pic>
        <p:nvPicPr>
          <p:cNvPr id="11" name="Picture 10" descr="finger.png">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6538" y="6314331"/>
            <a:ext cx="565451" cy="436253"/>
          </a:xfrm>
          <a:prstGeom prst="rect">
            <a:avLst/>
          </a:prstGeom>
        </p:spPr>
      </p:pic>
      <p:sp>
        <p:nvSpPr>
          <p:cNvPr id="12" name="TextBox 11"/>
          <p:cNvSpPr txBox="1"/>
          <p:nvPr/>
        </p:nvSpPr>
        <p:spPr>
          <a:xfrm>
            <a:off x="7140287" y="6458112"/>
            <a:ext cx="1485563" cy="276999"/>
          </a:xfrm>
          <a:prstGeom prst="rect">
            <a:avLst/>
          </a:prstGeom>
          <a:noFill/>
        </p:spPr>
        <p:txBody>
          <a:bodyPr wrap="square" rtlCol="0">
            <a:spAutoFit/>
          </a:bodyPr>
          <a:lstStyle/>
          <a:p>
            <a:r>
              <a:rPr lang="en-US" sz="1200" dirty="0" smtClean="0">
                <a:solidFill>
                  <a:srgbClr val="FFFFFF"/>
                </a:solidFill>
              </a:rPr>
              <a:t>C</a:t>
            </a:r>
            <a:r>
              <a:rPr lang="en-US" sz="1200" dirty="0" smtClean="0">
                <a:solidFill>
                  <a:schemeClr val="bg1"/>
                </a:solidFill>
              </a:rPr>
              <a:t>lick to continue</a:t>
            </a:r>
            <a:endParaRPr lang="en-US" sz="1200" dirty="0">
              <a:solidFill>
                <a:schemeClr val="bg1"/>
              </a:solidFill>
            </a:endParaRPr>
          </a:p>
        </p:txBody>
      </p:sp>
    </p:spTree>
    <p:extLst>
      <p:ext uri="{BB962C8B-B14F-4D97-AF65-F5344CB8AC3E}">
        <p14:creationId xmlns:p14="http://schemas.microsoft.com/office/powerpoint/2010/main" val="104277018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1109</TotalTime>
  <Words>2308</Words>
  <Application>Microsoft Macintosh PowerPoint</Application>
  <PresentationFormat>On-screen Show (4:3)</PresentationFormat>
  <Paragraphs>137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Habitat</vt:lpstr>
      <vt:lpstr>Substitute Teacher Training and Protocols</vt:lpstr>
      <vt:lpstr>Training Overview</vt:lpstr>
      <vt:lpstr>Overview: Classroom Management and Student Behavior</vt:lpstr>
      <vt:lpstr>Get to Know the Class</vt:lpstr>
      <vt:lpstr>Be Sure You Understand the Lesson Plans</vt:lpstr>
      <vt:lpstr>Strategies for Behavior Management</vt:lpstr>
      <vt:lpstr>Use your resources…</vt:lpstr>
      <vt:lpstr>Major Behavior Infractions</vt:lpstr>
      <vt:lpstr>1. Speak to the student quietly, in a calm tone of voice, and in private if possible.</vt:lpstr>
      <vt:lpstr>Office Referral Procedure</vt:lpstr>
      <vt:lpstr>Remember… They are just kids…</vt:lpstr>
      <vt:lpstr>Overview: School Policies and Procedures</vt:lpstr>
      <vt:lpstr>Be Prepared!</vt:lpstr>
      <vt:lpstr>Substitute Responsibilities During an “Evacuate School” Drill</vt:lpstr>
      <vt:lpstr>Substitute Responsibilities During a School Lockdown</vt:lpstr>
      <vt:lpstr>Daily Responsibilities</vt:lpstr>
      <vt:lpstr>Other Substitute Responsibilities</vt:lpstr>
      <vt:lpstr>PowerPoint Presentation</vt:lpstr>
      <vt:lpstr>Remember!</vt:lpstr>
    </vt:vector>
  </TitlesOfParts>
  <Company>Ashford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Garrett Dukette</dc:creator>
  <cp:lastModifiedBy>Garrett Dukette</cp:lastModifiedBy>
  <cp:revision>103</cp:revision>
  <dcterms:created xsi:type="dcterms:W3CDTF">2015-07-21T14:59:20Z</dcterms:created>
  <dcterms:modified xsi:type="dcterms:W3CDTF">2015-08-20T14:44:25Z</dcterms:modified>
</cp:coreProperties>
</file>